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646" r:id="rId1"/>
  </p:sldMasterIdLst>
  <p:notesMasterIdLst>
    <p:notesMasterId r:id="rId63"/>
  </p:notesMasterIdLst>
  <p:handoutMasterIdLst>
    <p:handoutMasterId r:id="rId64"/>
  </p:handoutMasterIdLst>
  <p:sldIdLst>
    <p:sldId id="444" r:id="rId2"/>
    <p:sldId id="445" r:id="rId3"/>
    <p:sldId id="446" r:id="rId4"/>
    <p:sldId id="447" r:id="rId5"/>
    <p:sldId id="359" r:id="rId6"/>
    <p:sldId id="339" r:id="rId7"/>
    <p:sldId id="335" r:id="rId8"/>
    <p:sldId id="334" r:id="rId9"/>
    <p:sldId id="361" r:id="rId10"/>
    <p:sldId id="448" r:id="rId11"/>
    <p:sldId id="449" r:id="rId12"/>
    <p:sldId id="364" r:id="rId13"/>
    <p:sldId id="463" r:id="rId14"/>
    <p:sldId id="375" r:id="rId15"/>
    <p:sldId id="450" r:id="rId16"/>
    <p:sldId id="451" r:id="rId17"/>
    <p:sldId id="464" r:id="rId18"/>
    <p:sldId id="465" r:id="rId19"/>
    <p:sldId id="373" r:id="rId20"/>
    <p:sldId id="370" r:id="rId21"/>
    <p:sldId id="371" r:id="rId22"/>
    <p:sldId id="459" r:id="rId23"/>
    <p:sldId id="310" r:id="rId24"/>
    <p:sldId id="453" r:id="rId25"/>
    <p:sldId id="349" r:id="rId26"/>
    <p:sldId id="462" r:id="rId27"/>
    <p:sldId id="434" r:id="rId28"/>
    <p:sldId id="377" r:id="rId29"/>
    <p:sldId id="378" r:id="rId30"/>
    <p:sldId id="456" r:id="rId31"/>
    <p:sldId id="379" r:id="rId32"/>
    <p:sldId id="466" r:id="rId33"/>
    <p:sldId id="467" r:id="rId34"/>
    <p:sldId id="468" r:id="rId35"/>
    <p:sldId id="469" r:id="rId36"/>
    <p:sldId id="428" r:id="rId37"/>
    <p:sldId id="435" r:id="rId38"/>
    <p:sldId id="437" r:id="rId39"/>
    <p:sldId id="436" r:id="rId40"/>
    <p:sldId id="440" r:id="rId41"/>
    <p:sldId id="471" r:id="rId42"/>
    <p:sldId id="429" r:id="rId43"/>
    <p:sldId id="430" r:id="rId44"/>
    <p:sldId id="474" r:id="rId45"/>
    <p:sldId id="475" r:id="rId46"/>
    <p:sldId id="443" r:id="rId47"/>
    <p:sldId id="404" r:id="rId48"/>
    <p:sldId id="417" r:id="rId49"/>
    <p:sldId id="472" r:id="rId50"/>
    <p:sldId id="473" r:id="rId51"/>
    <p:sldId id="405" r:id="rId52"/>
    <p:sldId id="407" r:id="rId53"/>
    <p:sldId id="408" r:id="rId54"/>
    <p:sldId id="406" r:id="rId55"/>
    <p:sldId id="411" r:id="rId56"/>
    <p:sldId id="419" r:id="rId57"/>
    <p:sldId id="410" r:id="rId58"/>
    <p:sldId id="409" r:id="rId59"/>
    <p:sldId id="412" r:id="rId60"/>
    <p:sldId id="414" r:id="rId61"/>
    <p:sldId id="330"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11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0000FF"/>
    <a:srgbClr val="0033CC"/>
    <a:srgbClr val="2DA2BF"/>
    <a:srgbClr val="CC00CC"/>
    <a:srgbClr val="92D050"/>
    <a:srgbClr val="99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6" autoAdjust="0"/>
    <p:restoredTop sz="75000" autoAdjust="0"/>
  </p:normalViewPr>
  <p:slideViewPr>
    <p:cSldViewPr>
      <p:cViewPr varScale="1">
        <p:scale>
          <a:sx n="87" d="100"/>
          <a:sy n="87" d="100"/>
        </p:scale>
        <p:origin x="1416" y="90"/>
      </p:cViewPr>
      <p:guideLst>
        <p:guide orient="horz" pos="192"/>
        <p:guide pos="110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620"/>
    </p:cViewPr>
  </p:sorterViewPr>
  <p:notesViewPr>
    <p:cSldViewPr>
      <p:cViewPr varScale="1">
        <p:scale>
          <a:sx n="86" d="100"/>
          <a:sy n="86" d="100"/>
        </p:scale>
        <p:origin x="303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cs typeface="Arial" panose="020B0604020202020204" pitchFamily="34" charset="0"/>
              </a:defRPr>
            </a:lvl1pPr>
          </a:lstStyle>
          <a:p>
            <a:pPr>
              <a:defRPr/>
            </a:pPr>
            <a:endParaRPr lang="en-US" altLang="en-US" dirty="0">
              <a:cs typeface="Calibri" panose="020F0502020204030204" pitchFamily="34" charset="0"/>
            </a:endParaRPr>
          </a:p>
        </p:txBody>
      </p:sp>
      <p:sp>
        <p:nvSpPr>
          <p:cNvPr id="29699" name="Rectangle 3"/>
          <p:cNvSpPr>
            <a:spLocks noGrp="1" noChangeArrowheads="1"/>
          </p:cNvSpPr>
          <p:nvPr>
            <p:ph type="dt" sz="quarter"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Arial" panose="020B0604020202020204" pitchFamily="34" charset="0"/>
              </a:defRPr>
            </a:lvl1pPr>
          </a:lstStyle>
          <a:p>
            <a:pPr>
              <a:defRPr/>
            </a:pPr>
            <a:endParaRPr lang="en-US" altLang="en-US" dirty="0">
              <a:cs typeface="Calibri" panose="020F0502020204030204" pitchFamily="34" charset="0"/>
            </a:endParaRPr>
          </a:p>
        </p:txBody>
      </p:sp>
      <p:sp>
        <p:nvSpPr>
          <p:cNvPr id="29700" name="Rectangle 4"/>
          <p:cNvSpPr>
            <a:spLocks noGrp="1" noChangeArrowheads="1"/>
          </p:cNvSpPr>
          <p:nvPr>
            <p:ph type="ftr" sz="quarter" idx="2"/>
          </p:nvPr>
        </p:nvSpPr>
        <p:spPr bwMode="auto">
          <a:xfrm>
            <a:off x="0"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cs typeface="Arial" panose="020B0604020202020204" pitchFamily="34" charset="0"/>
              </a:defRPr>
            </a:lvl1pPr>
          </a:lstStyle>
          <a:p>
            <a:pPr>
              <a:defRPr/>
            </a:pPr>
            <a:endParaRPr lang="en-US" altLang="en-US" dirty="0">
              <a:cs typeface="Calibri" panose="020F0502020204030204" pitchFamily="34" charset="0"/>
            </a:endParaRPr>
          </a:p>
        </p:txBody>
      </p:sp>
      <p:sp>
        <p:nvSpPr>
          <p:cNvPr id="29701" name="Rectangle 5"/>
          <p:cNvSpPr>
            <a:spLocks noGrp="1" noChangeArrowheads="1"/>
          </p:cNvSpPr>
          <p:nvPr>
            <p:ph type="sldNum" sz="quarter" idx="3"/>
          </p:nvPr>
        </p:nvSpPr>
        <p:spPr bwMode="auto">
          <a:xfrm>
            <a:off x="3884613"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F6D23197-347D-4742-9033-679F31BA3EF3}" type="slidenum">
              <a:rPr lang="en-US" altLang="en-US">
                <a:cs typeface="Calibri" panose="020F0502020204030204" pitchFamily="34" charset="0"/>
              </a:rPr>
              <a:pPr/>
              <a:t>‹#›</a:t>
            </a:fld>
            <a:endParaRPr lang="en-US" altLang="en-US" dirty="0">
              <a:cs typeface="Calibri" panose="020F0502020204030204" pitchFamily="34" charset="0"/>
            </a:endParaRPr>
          </a:p>
        </p:txBody>
      </p:sp>
    </p:spTree>
    <p:extLst>
      <p:ext uri="{BB962C8B-B14F-4D97-AF65-F5344CB8AC3E}">
        <p14:creationId xmlns:p14="http://schemas.microsoft.com/office/powerpoint/2010/main" val="2103884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Footer Placeholder 2"/>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lide Number Placeholder 4"/>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CBAFD-A67C-4EA4-8835-24DCCFCA7D41}" type="slidenum">
              <a:rPr lang="en-US" smtClean="0"/>
              <a:pPr/>
              <a:t>‹#›</a:t>
            </a:fld>
            <a:endParaRPr lang="en-US"/>
          </a:p>
        </p:txBody>
      </p:sp>
      <p:sp>
        <p:nvSpPr>
          <p:cNvPr id="7" name="Date Placeholder 6"/>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618D1-5C46-40C2-AA40-099ACBCE5826}" type="datetimeFigureOut">
              <a:rPr lang="en-US" smtClean="0"/>
              <a:pPr/>
              <a:t>11/2/2020</a:t>
            </a:fld>
            <a:endParaRPr lang="en-US"/>
          </a:p>
        </p:txBody>
      </p:sp>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2003497"/>
      </p:ext>
    </p:extLst>
  </p:cSld>
  <p:clrMap bg1="lt1" tx1="dk1" bg2="lt2" tx2="dk2" accent1="accent1" accent2="accent2" accent3="accent3" accent4="accent4" accent5="accent5" accent6="accent6" hlink="hlink" folHlink="folHlink"/>
  <p:hf hdr="0" ftr="0" dt="0"/>
  <p:notesStyle>
    <a:lvl1pPr marL="1714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Calibri" pitchFamily="34" charset="0"/>
        <a:ea typeface="+mn-ea"/>
        <a:cs typeface="+mn-cs"/>
      </a:defRPr>
    </a:lvl1pPr>
    <a:lvl2pPr marL="6286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Calibri" pitchFamily="34" charset="0"/>
        <a:ea typeface="+mn-ea"/>
        <a:cs typeface="+mn-cs"/>
      </a:defRPr>
    </a:lvl2pPr>
    <a:lvl3pPr marL="10858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Calibri" pitchFamily="34" charset="0"/>
        <a:ea typeface="+mn-ea"/>
        <a:cs typeface="+mn-cs"/>
      </a:defRPr>
    </a:lvl3pPr>
    <a:lvl4pPr marL="15430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Calibri" pitchFamily="34" charset="0"/>
        <a:ea typeface="+mn-ea"/>
        <a:cs typeface="+mn-cs"/>
      </a:defRPr>
    </a:lvl4pPr>
    <a:lvl5pPr marL="20002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685800" y="1143000"/>
            <a:ext cx="5486400" cy="3086189"/>
          </a:xfrm>
          <a:prstGeom prst="rect">
            <a:avLst/>
          </a:prstGeom>
          <a:ln/>
        </p:spPr>
      </p:sp>
      <p:sp>
        <p:nvSpPr>
          <p:cNvPr id="33795"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This presentation is</a:t>
            </a:r>
            <a:r>
              <a:rPr lang="en-US" altLang="en-US" b="1" baseline="0" dirty="0"/>
              <a:t> designed for Instructors to develop Quality Review training to meet the needs of their various volunteers. The are far more slides than would be needed for certain volunteer groups. For example the first section may be useful for all </a:t>
            </a:r>
            <a:r>
              <a:rPr lang="en-US" altLang="en-US" b="1" baseline="0" dirty="0" smtClean="0"/>
              <a:t>volunteers, including </a:t>
            </a:r>
            <a:r>
              <a:rPr lang="en-US" altLang="en-US" b="1" baseline="0" dirty="0"/>
              <a:t>some Client Facilitators. Many districts conduct comprehensive training for Designated Quality Reviewers so perhaps the entire presentation could be adapted for that training.</a:t>
            </a:r>
            <a:endParaRPr lang="en-US" altLang="en-US" b="1" baseline="0" dirty="0" smtClean="0"/>
          </a:p>
          <a:p>
            <a:pPr>
              <a:buNone/>
            </a:pPr>
            <a:endParaRPr lang="en-US" altLang="en-US" b="1" baseline="0" dirty="0"/>
          </a:p>
        </p:txBody>
      </p:sp>
      <p:sp>
        <p:nvSpPr>
          <p:cNvPr id="33796"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6314CC95-9292-4B43-AEFF-CEC9081FF8D7}" type="slidenum">
              <a:rPr lang="en-US" altLang="en-US" sz="1200">
                <a:solidFill>
                  <a:schemeClr val="tx1"/>
                </a:solidFill>
                <a:cs typeface="Calibri" panose="020F0502020204030204" pitchFamily="34" charset="0"/>
              </a:rPr>
              <a:pPr/>
              <a:t>1</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399741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89"/>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10</a:t>
            </a:fld>
            <a:endParaRPr lang="en-US" altLang="en-US" dirty="0"/>
          </a:p>
        </p:txBody>
      </p:sp>
    </p:spTree>
    <p:extLst>
      <p:ext uri="{BB962C8B-B14F-4D97-AF65-F5344CB8AC3E}">
        <p14:creationId xmlns:p14="http://schemas.microsoft.com/office/powerpoint/2010/main" val="2095629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pPr/>
              <a:t>11</a:t>
            </a:fld>
            <a:endParaRPr lang="en-US"/>
          </a:p>
        </p:txBody>
      </p:sp>
    </p:spTree>
    <p:extLst>
      <p:ext uri="{BB962C8B-B14F-4D97-AF65-F5344CB8AC3E}">
        <p14:creationId xmlns:p14="http://schemas.microsoft.com/office/powerpoint/2010/main" val="362516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pPr/>
              <a:t>12</a:t>
            </a:fld>
            <a:endParaRPr lang="en-US"/>
          </a:p>
        </p:txBody>
      </p:sp>
    </p:spTree>
    <p:extLst>
      <p:ext uri="{BB962C8B-B14F-4D97-AF65-F5344CB8AC3E}">
        <p14:creationId xmlns:p14="http://schemas.microsoft.com/office/powerpoint/2010/main" val="2112652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89"/>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13</a:t>
            </a:fld>
            <a:endParaRPr lang="en-US" altLang="en-US" dirty="0"/>
          </a:p>
        </p:txBody>
      </p:sp>
    </p:spTree>
    <p:extLst>
      <p:ext uri="{BB962C8B-B14F-4D97-AF65-F5344CB8AC3E}">
        <p14:creationId xmlns:p14="http://schemas.microsoft.com/office/powerpoint/2010/main" val="15933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685800" y="1143000"/>
            <a:ext cx="5486400" cy="3086189"/>
          </a:xfrm>
          <a:prstGeom prst="rect">
            <a:avLst/>
          </a:prstGeom>
          <a:ln/>
        </p:spPr>
      </p:sp>
      <p:sp>
        <p:nvSpPr>
          <p:cNvPr id="38915"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The Quality Reviewer should make corrections on the Intake Form if there are any noted during the QR interview</a:t>
            </a:r>
          </a:p>
        </p:txBody>
      </p:sp>
      <p:sp>
        <p:nvSpPr>
          <p:cNvPr id="38916"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84C26E84-4194-4C43-AEBA-91975CD86BB6}" type="slidenum">
              <a:rPr lang="en-US" altLang="en-US" sz="1200">
                <a:solidFill>
                  <a:schemeClr val="tx1"/>
                </a:solidFill>
                <a:cs typeface="Calibri" panose="020F0502020204030204" pitchFamily="34" charset="0"/>
              </a:rPr>
              <a:pPr/>
              <a:t>14</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3152689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15</a:t>
            </a:fld>
            <a:endParaRPr lang="en-US" altLang="en-US" dirty="0"/>
          </a:p>
        </p:txBody>
      </p:sp>
    </p:spTree>
    <p:extLst>
      <p:ext uri="{BB962C8B-B14F-4D97-AF65-F5344CB8AC3E}">
        <p14:creationId xmlns:p14="http://schemas.microsoft.com/office/powerpoint/2010/main" val="301119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363"/>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Introduce</a:t>
            </a:r>
            <a:r>
              <a:rPr lang="en-US" b="1" baseline="0" dirty="0"/>
              <a:t> yourself and explain the quality review process to taxpayer</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16</a:t>
            </a:fld>
            <a:endParaRPr lang="en-US" dirty="0"/>
          </a:p>
        </p:txBody>
      </p:sp>
    </p:spTree>
    <p:extLst>
      <p:ext uri="{BB962C8B-B14F-4D97-AF65-F5344CB8AC3E}">
        <p14:creationId xmlns:p14="http://schemas.microsoft.com/office/powerpoint/2010/main" val="2109705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363"/>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Have note pad available to take notes on specific items to check like capital loss carryover</a:t>
            </a:r>
            <a:r>
              <a:rPr lang="en-US" dirty="0"/>
              <a:t>.</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17</a:t>
            </a:fld>
            <a:endParaRPr lang="en-US" dirty="0"/>
          </a:p>
        </p:txBody>
      </p:sp>
    </p:spTree>
    <p:extLst>
      <p:ext uri="{BB962C8B-B14F-4D97-AF65-F5344CB8AC3E}">
        <p14:creationId xmlns:p14="http://schemas.microsoft.com/office/powerpoint/2010/main" val="1272630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89"/>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r>
              <a:rPr lang="en-US" dirty="0"/>
              <a:t>Instructor</a:t>
            </a:r>
            <a:r>
              <a:rPr lang="en-US" baseline="0" dirty="0"/>
              <a:t> should ask learners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18</a:t>
            </a:fld>
            <a:endParaRPr lang="en-US" altLang="en-US" dirty="0"/>
          </a:p>
        </p:txBody>
      </p:sp>
    </p:spTree>
    <p:extLst>
      <p:ext uri="{BB962C8B-B14F-4D97-AF65-F5344CB8AC3E}">
        <p14:creationId xmlns:p14="http://schemas.microsoft.com/office/powerpoint/2010/main" val="2786530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pPr/>
              <a:t>19</a:t>
            </a:fld>
            <a:endParaRPr lang="en-US"/>
          </a:p>
        </p:txBody>
      </p:sp>
    </p:spTree>
    <p:extLst>
      <p:ext uri="{BB962C8B-B14F-4D97-AF65-F5344CB8AC3E}">
        <p14:creationId xmlns:p14="http://schemas.microsoft.com/office/powerpoint/2010/main" val="27511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89"/>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ltLang="en-US" b="1" baseline="0" dirty="0"/>
              <a:t>This presentation has </a:t>
            </a:r>
            <a:r>
              <a:rPr lang="en-US" altLang="en-US" b="1" baseline="0" dirty="0" smtClean="0"/>
              <a:t>three </a:t>
            </a:r>
            <a:r>
              <a:rPr lang="en-US" altLang="en-US" b="1" baseline="0" dirty="0"/>
              <a:t>sections. The presentation can be broken up and modified depending on the volunteers being trained.</a:t>
            </a:r>
          </a:p>
          <a:p>
            <a:endParaRPr lang="en-US" altLang="en-US" b="1" baseline="0" dirty="0"/>
          </a:p>
          <a:p>
            <a:r>
              <a:rPr lang="en-US" altLang="en-US" b="1" baseline="0" dirty="0"/>
              <a:t>Slides 4</a:t>
            </a:r>
            <a:r>
              <a:rPr lang="en-US" altLang="en-US" b="1" baseline="0" dirty="0" smtClean="0"/>
              <a:t>-23 </a:t>
            </a:r>
            <a:r>
              <a:rPr lang="en-US" altLang="en-US" b="1" baseline="0" dirty="0"/>
              <a:t>provide a general overview of quality review requirements and concepts including the proper review of the Intake/Interview (I&amp;I) Sheet</a:t>
            </a:r>
            <a:br>
              <a:rPr lang="en-US" altLang="en-US" b="1" baseline="0" dirty="0"/>
            </a:br>
            <a:endParaRPr lang="en-US" altLang="en-US" b="1" baseline="0" dirty="0"/>
          </a:p>
          <a:p>
            <a:r>
              <a:rPr lang="en-US" altLang="en-US" b="1" baseline="0" dirty="0"/>
              <a:t>Slides </a:t>
            </a:r>
            <a:r>
              <a:rPr lang="en-US" altLang="en-US" b="1" baseline="0" dirty="0" smtClean="0"/>
              <a:t>24-48 </a:t>
            </a:r>
            <a:r>
              <a:rPr lang="en-US" altLang="en-US" b="1" baseline="0" dirty="0"/>
              <a:t>provide an example of how to conduct a quality review using the TaxSlayer QR Print Set. This section discusses the Quality Review only, it does not cover the final steps of finishing the return. The final steps vary from district to district and even site to site, so Instructors will need to develop training materials to present that information to their volunteers.</a:t>
            </a:r>
            <a:r>
              <a:rPr lang="en-US" altLang="en-US" b="1" baseline="0" dirty="0" smtClean="0"/>
              <a:t> </a:t>
            </a:r>
          </a:p>
          <a:p>
            <a:endParaRPr lang="en-US" altLang="en-US" b="1" baseline="0" dirty="0" smtClean="0"/>
          </a:p>
          <a:p>
            <a:r>
              <a:rPr lang="en-US" altLang="en-US" b="1" baseline="0" dirty="0"/>
              <a:t>Slides</a:t>
            </a:r>
            <a:r>
              <a:rPr lang="en-US" altLang="en-US" b="1" baseline="0" dirty="0" smtClean="0"/>
              <a:t> 49-62 </a:t>
            </a:r>
            <a:r>
              <a:rPr lang="en-US" altLang="en-US" b="1" baseline="0" dirty="0"/>
              <a:t>Provide real life examples where a good QR “saved the day”</a:t>
            </a:r>
          </a:p>
          <a:p>
            <a:endParaRPr lang="en-US" altLang="en-US" b="1" baseline="0"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2</a:t>
            </a:fld>
            <a:endParaRPr lang="en-US" altLang="en-US" dirty="0"/>
          </a:p>
        </p:txBody>
      </p:sp>
    </p:spTree>
    <p:extLst>
      <p:ext uri="{BB962C8B-B14F-4D97-AF65-F5344CB8AC3E}">
        <p14:creationId xmlns:p14="http://schemas.microsoft.com/office/powerpoint/2010/main" val="1181991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89"/>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Note that marketplace health care coverage was moved to this section</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20</a:t>
            </a:fld>
            <a:endParaRPr lang="en-US" altLang="en-US" dirty="0"/>
          </a:p>
        </p:txBody>
      </p:sp>
    </p:spTree>
    <p:extLst>
      <p:ext uri="{BB962C8B-B14F-4D97-AF65-F5344CB8AC3E}">
        <p14:creationId xmlns:p14="http://schemas.microsoft.com/office/powerpoint/2010/main" val="516182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89"/>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F6DBA826-C553-480B-B514-F43ABDFC2D0E}" type="slidenum">
              <a:rPr lang="en-US" altLang="en-US" smtClean="0"/>
              <a:pPr/>
              <a:t>21</a:t>
            </a:fld>
            <a:endParaRPr lang="en-US" altLang="en-US" dirty="0"/>
          </a:p>
        </p:txBody>
      </p:sp>
    </p:spTree>
    <p:extLst>
      <p:ext uri="{BB962C8B-B14F-4D97-AF65-F5344CB8AC3E}">
        <p14:creationId xmlns:p14="http://schemas.microsoft.com/office/powerpoint/2010/main" val="1275062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Instructor</a:t>
            </a:r>
            <a:r>
              <a:rPr lang="en-US" baseline="0" dirty="0"/>
              <a:t> should ask class for reasons to add a note</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22</a:t>
            </a:fld>
            <a:endParaRPr lang="en-US" altLang="en-US" dirty="0"/>
          </a:p>
        </p:txBody>
      </p:sp>
    </p:spTree>
    <p:extLst>
      <p:ext uri="{BB962C8B-B14F-4D97-AF65-F5344CB8AC3E}">
        <p14:creationId xmlns:p14="http://schemas.microsoft.com/office/powerpoint/2010/main" val="1236281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772525"/>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E1FEB22-6E26-4501-AFEE-DEAFB142FEE7}" type="slidenum">
              <a:rPr lang="en-US" altLang="en-US">
                <a:solidFill>
                  <a:schemeClr val="bg1"/>
                </a:solidFill>
                <a:cs typeface="Calibri" panose="020F0502020204030204" pitchFamily="34" charset="0"/>
              </a:rPr>
              <a:pPr algn="r" eaLnBrk="1" hangingPunct="1">
                <a:spcBef>
                  <a:spcPct val="0"/>
                </a:spcBef>
              </a:pPr>
              <a:t>23</a:t>
            </a:fld>
            <a:endParaRPr lang="en-US" altLang="en-US" dirty="0">
              <a:solidFill>
                <a:schemeClr val="bg1"/>
              </a:solidFill>
              <a:cs typeface="Calibri" panose="020F0502020204030204" pitchFamily="34" charset="0"/>
            </a:endParaRPr>
          </a:p>
        </p:txBody>
      </p:sp>
      <p:sp>
        <p:nvSpPr>
          <p:cNvPr id="54275" name="Rectangle 2"/>
          <p:cNvSpPr>
            <a:spLocks noGrp="1" noRot="1" noChangeAspect="1" noChangeArrowheads="1" noTextEdit="1"/>
          </p:cNvSpPr>
          <p:nvPr>
            <p:ph type="sldImg"/>
          </p:nvPr>
        </p:nvSpPr>
        <p:spPr>
          <a:xfrm>
            <a:off x="685800" y="1143000"/>
            <a:ext cx="5486400" cy="3086189"/>
          </a:xfrm>
          <a:prstGeom prst="rect">
            <a:avLst/>
          </a:prstGeom>
          <a:ln/>
        </p:spPr>
      </p:sp>
      <p:sp>
        <p:nvSpPr>
          <p:cNvPr id="54276" name="Notes Placeholder 7"/>
          <p:cNvSpPr>
            <a:spLocks noGrp="1"/>
          </p:cNvSpPr>
          <p:nvPr/>
        </p:nvSpPr>
        <p:spPr bwMode="auto">
          <a:xfrm>
            <a:off x="685800" y="4387850"/>
            <a:ext cx="5486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endParaRPr lang="en-US" altLang="en-US" dirty="0">
              <a:solidFill>
                <a:schemeClr val="bg1"/>
              </a:solidFill>
              <a:cs typeface="Calibri" panose="020F0502020204030204" pitchFamily="34" charset="0"/>
            </a:endParaRPr>
          </a:p>
        </p:txBody>
      </p:sp>
      <p:sp>
        <p:nvSpPr>
          <p:cNvPr id="2" name="Notes Placeholder 1"/>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775978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89"/>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Counselors</a:t>
            </a:r>
            <a:r>
              <a:rPr lang="en-US" b="1" baseline="0" dirty="0"/>
              <a:t> have various methods for conducting a quality review. The following slides provide an example of one QR method using the TaxSlayer QR Print Set. This presentation walks through the QR </a:t>
            </a:r>
            <a:r>
              <a:rPr lang="en-US" b="1" baseline="0" dirty="0" smtClean="0"/>
              <a:t>of a typical tax return for a young married couple with two dependents.</a:t>
            </a:r>
            <a:br>
              <a:rPr lang="en-US" b="1" baseline="0" dirty="0" smtClean="0"/>
            </a:br>
            <a:endParaRPr lang="en-US" b="1" i="0" u="none" baseline="0" dirty="0" smtClean="0"/>
          </a:p>
          <a:p>
            <a:r>
              <a:rPr lang="en-US" b="1" baseline="0" dirty="0" smtClean="0"/>
              <a:t>Note that the screenshots are from the 2018 TaxSlayer QR Print Set</a:t>
            </a:r>
            <a:r>
              <a:rPr lang="en-US" b="1" baseline="0" dirty="0" smtClean="0"/>
              <a:t>. There </a:t>
            </a:r>
            <a:r>
              <a:rPr lang="en-US" b="1" baseline="0" dirty="0" smtClean="0"/>
              <a:t>maybe slight changes for 2020</a:t>
            </a:r>
            <a:r>
              <a:rPr lang="en-US" b="1" baseline="0" dirty="0" smtClean="0"/>
              <a:t>. The </a:t>
            </a:r>
            <a:r>
              <a:rPr lang="en-US" b="1" baseline="0" dirty="0" smtClean="0"/>
              <a:t>purpose of this presentation is to familiarize volunteers with the QR Print Set and its use in conducting a Quality Review.</a:t>
            </a:r>
            <a:r>
              <a:rPr lang="en-US" b="1" baseline="0" dirty="0"/>
              <a:t/>
            </a:r>
            <a:br>
              <a:rPr lang="en-US" b="1" baseline="0" dirty="0"/>
            </a:b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24</a:t>
            </a:fld>
            <a:endParaRPr lang="en-US" altLang="en-US" dirty="0"/>
          </a:p>
        </p:txBody>
      </p:sp>
    </p:spTree>
    <p:extLst>
      <p:ext uri="{BB962C8B-B14F-4D97-AF65-F5344CB8AC3E}">
        <p14:creationId xmlns:p14="http://schemas.microsoft.com/office/powerpoint/2010/main" val="1138261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685800" y="1143000"/>
            <a:ext cx="5486400" cy="3086189"/>
          </a:xfrm>
          <a:prstGeom prst="rect">
            <a:avLst/>
          </a:prstGeom>
          <a:ln/>
        </p:spPr>
      </p:sp>
      <p:sp>
        <p:nvSpPr>
          <p:cNvPr id="43011"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There is no one-size-fits-all process. For example, if the return is a very simple one, retracing the preparer’s steps is probably the most efficient and quickest way to review the return. Conversely, for a return that has multiple W-2s and/or 1099-Rs, it may be more effective use the QR</a:t>
            </a:r>
            <a:r>
              <a:rPr lang="en-US" altLang="en-US" b="1" baseline="0" dirty="0"/>
              <a:t> Print set</a:t>
            </a:r>
          </a:p>
          <a:p>
            <a:endParaRPr lang="en-US" altLang="en-US" b="1" baseline="0" dirty="0"/>
          </a:p>
        </p:txBody>
      </p:sp>
      <p:sp>
        <p:nvSpPr>
          <p:cNvPr id="43012"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DACBF544-7A1C-40D1-9474-32F156644DCD}" type="slidenum">
              <a:rPr lang="en-US" altLang="en-US" sz="1200">
                <a:solidFill>
                  <a:schemeClr val="tx1"/>
                </a:solidFill>
                <a:cs typeface="Calibri" panose="020F0502020204030204" pitchFamily="34" charset="0"/>
              </a:rPr>
              <a:pPr/>
              <a:t>25</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1388773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685800" y="1143000"/>
            <a:ext cx="5486400" cy="3086189"/>
          </a:xfrm>
          <a:prstGeom prst="rect">
            <a:avLst/>
          </a:prstGeom>
          <a:ln/>
        </p:spPr>
      </p:sp>
      <p:sp>
        <p:nvSpPr>
          <p:cNvPr id="43011"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There is no one-size-fits-all process. For example, if the return is a very simple one, retracing the preparer’s steps is probably the most efficient and quickest way to review the return. Conversely, for a return that has multiple W-2s and/or 1099-Rs, it may be more effective use the QR</a:t>
            </a:r>
            <a:r>
              <a:rPr lang="en-US" altLang="en-US" b="1" baseline="0" dirty="0"/>
              <a:t> Print set</a:t>
            </a:r>
          </a:p>
          <a:p>
            <a:endParaRPr lang="en-US" altLang="en-US" b="1" baseline="0" dirty="0"/>
          </a:p>
        </p:txBody>
      </p:sp>
      <p:sp>
        <p:nvSpPr>
          <p:cNvPr id="43012"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DACBF544-7A1C-40D1-9474-32F156644DCD}" type="slidenum">
              <a:rPr lang="en-US" altLang="en-US" sz="1200">
                <a:solidFill>
                  <a:schemeClr val="tx1"/>
                </a:solidFill>
                <a:cs typeface="Calibri" panose="020F0502020204030204" pitchFamily="34" charset="0"/>
              </a:rPr>
              <a:pPr/>
              <a:t>26</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740837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The following slides illustrate the steps of a quality review using the QR Print Set</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27</a:t>
            </a:fld>
            <a:endParaRPr lang="en-US" dirty="0"/>
          </a:p>
        </p:txBody>
      </p:sp>
    </p:spTree>
    <p:extLst>
      <p:ext uri="{BB962C8B-B14F-4D97-AF65-F5344CB8AC3E}">
        <p14:creationId xmlns:p14="http://schemas.microsoft.com/office/powerpoint/2010/main" val="1493131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363"/>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One way to conduct</a:t>
            </a:r>
            <a:r>
              <a:rPr lang="en-US" b="1" baseline="0" dirty="0"/>
              <a:t> QR is to select drop down arrow and then select [Quality Review] pdf from Office Client List</a:t>
            </a:r>
            <a:br>
              <a:rPr lang="en-US" b="1" baseline="0" dirty="0"/>
            </a:br>
            <a:endParaRPr lang="en-US" b="1" baseline="0" dirty="0"/>
          </a:p>
          <a:p>
            <a:r>
              <a:rPr lang="en-US" b="1" baseline="0" dirty="0"/>
              <a:t>Best Practices</a:t>
            </a:r>
          </a:p>
          <a:p>
            <a:pPr lvl="1"/>
            <a:r>
              <a:rPr lang="en-US" b="1" baseline="0" dirty="0"/>
              <a:t>Have the Quality Review PDF open in one window</a:t>
            </a:r>
          </a:p>
          <a:p>
            <a:pPr lvl="1"/>
            <a:r>
              <a:rPr lang="en-US" b="1" baseline="0" dirty="0"/>
              <a:t>After opening the QR PDF, click SELECT to open the tax return in another window</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FC4F211-E854-4077-976C-9101A506A4F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871632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363"/>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The</a:t>
            </a:r>
            <a:r>
              <a:rPr lang="en-US" b="1" baseline="0" dirty="0"/>
              <a:t> taxpayer’s personal information can be checked using this summary page in the print set. </a:t>
            </a:r>
            <a:r>
              <a:rPr lang="en-US" b="1" dirty="0"/>
              <a:t>Reviewing</a:t>
            </a:r>
            <a:r>
              <a:rPr lang="en-US" b="1" baseline="0" dirty="0"/>
              <a:t> this page with the taxpayer while examining the Intake/Interview Sheet provides high confidence in accuracy of basic information </a:t>
            </a:r>
            <a:br>
              <a:rPr lang="en-US" b="1" baseline="0" dirty="0"/>
            </a:br>
            <a:endParaRPr lang="en-US" b="1" baseline="0"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In some cases, the Quality Reviewer may need to verify certain check boxes such as disabled, full-time student, etc. but even some of those can be verified in other places such as Schedule EIC and on page 1 of the 1040.</a:t>
            </a:r>
            <a:endParaRPr lang="en-US" b="1" baseline="0" dirty="0" smtClean="0"/>
          </a:p>
          <a:p>
            <a:pPr>
              <a:buNone/>
            </a:pPr>
            <a:endParaRPr lang="en-US" b="1"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29</a:t>
            </a:fld>
            <a:endParaRPr lang="en-US" dirty="0"/>
          </a:p>
        </p:txBody>
      </p:sp>
    </p:spTree>
    <p:extLst>
      <p:ext uri="{BB962C8B-B14F-4D97-AF65-F5344CB8AC3E}">
        <p14:creationId xmlns:p14="http://schemas.microsoft.com/office/powerpoint/2010/main" val="388066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89"/>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These</a:t>
            </a:r>
            <a:r>
              <a:rPr lang="en-US" b="1" baseline="0" dirty="0"/>
              <a:t> learning objectives are presented in this entire presentation. Instructors will need to modify this slide as necessary depending on which section of this presentation they intend to present.</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3</a:t>
            </a:fld>
            <a:endParaRPr lang="en-US" altLang="en-US" dirty="0"/>
          </a:p>
        </p:txBody>
      </p:sp>
    </p:spTree>
    <p:extLst>
      <p:ext uri="{BB962C8B-B14F-4D97-AF65-F5344CB8AC3E}">
        <p14:creationId xmlns:p14="http://schemas.microsoft.com/office/powerpoint/2010/main" val="3787026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363"/>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Based on </a:t>
            </a:r>
            <a:r>
              <a:rPr lang="en-US" b="1" dirty="0" smtClean="0"/>
              <a:t>the</a:t>
            </a:r>
            <a:r>
              <a:rPr lang="en-US" b="1" baseline="0" dirty="0" smtClean="0"/>
              <a:t> scenario</a:t>
            </a:r>
            <a:r>
              <a:rPr lang="en-US" b="1" dirty="0" smtClean="0"/>
              <a:t>, </a:t>
            </a:r>
            <a:r>
              <a:rPr lang="en-US" b="1" dirty="0"/>
              <a:t>have learners write down a list of possible</a:t>
            </a:r>
            <a:r>
              <a:rPr lang="en-US" b="1" baseline="0" dirty="0"/>
              <a:t> credits </a:t>
            </a:r>
            <a:r>
              <a:rPr lang="en-US" b="1" baseline="0" dirty="0" smtClean="0"/>
              <a:t>for the Clarks</a:t>
            </a:r>
            <a:r>
              <a:rPr lang="en-US" b="1" baseline="0" dirty="0" smtClean="0"/>
              <a:t>. Then </a:t>
            </a:r>
            <a:r>
              <a:rPr lang="en-US" b="1" baseline="0" dirty="0"/>
              <a:t>have them check how many they got right.</a:t>
            </a:r>
          </a:p>
          <a:p>
            <a:r>
              <a:rPr lang="en-US" b="1" baseline="0" dirty="0"/>
              <a:t>Instructor, ask learners: Which of these phase out at higher income levels?</a:t>
            </a:r>
          </a:p>
          <a:p>
            <a:pPr marL="457200" lvl="1" indent="0">
              <a:buNone/>
            </a:pPr>
            <a:r>
              <a:rPr lang="en-US" b="1" baseline="0" dirty="0"/>
              <a:t>Answer</a:t>
            </a:r>
            <a:r>
              <a:rPr lang="en-US" b="1" baseline="0" dirty="0" smtClean="0"/>
              <a:t>: Retirement </a:t>
            </a:r>
            <a:r>
              <a:rPr lang="en-US" b="1" baseline="0" dirty="0"/>
              <a:t>Savings Credit and Earned Income Credit</a:t>
            </a:r>
          </a:p>
          <a:p>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30</a:t>
            </a:fld>
            <a:endParaRPr lang="en-US" dirty="0"/>
          </a:p>
        </p:txBody>
      </p:sp>
    </p:spTree>
    <p:extLst>
      <p:ext uri="{BB962C8B-B14F-4D97-AF65-F5344CB8AC3E}">
        <p14:creationId xmlns:p14="http://schemas.microsoft.com/office/powerpoint/2010/main" val="2048183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89"/>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This PDF page provides a useful summary which</a:t>
            </a:r>
            <a:r>
              <a:rPr lang="en-US" b="1" baseline="0" dirty="0"/>
              <a:t> should match with the taxpayer’s documents</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31</a:t>
            </a:fld>
            <a:endParaRPr lang="en-US" altLang="en-US" dirty="0"/>
          </a:p>
        </p:txBody>
      </p:sp>
    </p:spTree>
    <p:extLst>
      <p:ext uri="{BB962C8B-B14F-4D97-AF65-F5344CB8AC3E}">
        <p14:creationId xmlns:p14="http://schemas.microsoft.com/office/powerpoint/2010/main" val="116445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363"/>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 copy of any W-2s,</a:t>
            </a:r>
            <a:r>
              <a:rPr lang="en-US" b="1" baseline="0" dirty="0" smtClean="0"/>
              <a:t> 1099Rs, and 1099-MISC will appear in later pages of the print set. 1099-G and Form SSA-1099 information can be verified on this page</a:t>
            </a:r>
            <a:endParaRPr lang="en-US" b="1"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32</a:t>
            </a:fld>
            <a:endParaRPr lang="en-US" dirty="0"/>
          </a:p>
        </p:txBody>
      </p:sp>
    </p:spTree>
    <p:extLst>
      <p:ext uri="{BB962C8B-B14F-4D97-AF65-F5344CB8AC3E}">
        <p14:creationId xmlns:p14="http://schemas.microsoft.com/office/powerpoint/2010/main" val="1461657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363"/>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smtClean="0"/>
              <a:t>Verify W-2</a:t>
            </a:r>
            <a:r>
              <a:rPr lang="en-US" b="1" baseline="0" dirty="0" smtClean="0"/>
              <a:t> information</a:t>
            </a:r>
            <a:br>
              <a:rPr lang="en-US" b="1" baseline="0" dirty="0" smtClean="0"/>
            </a:br>
            <a:endParaRPr lang="en-US" b="1" baseline="0" dirty="0" smtClean="0"/>
          </a:p>
          <a:p>
            <a:r>
              <a:rPr lang="en-US" b="1" baseline="0" dirty="0" smtClean="0"/>
              <a:t>Quality Reviewers should not only verify the accuracy of the data entries, but also should think about what else the form may telling them (e.g. Could there be a Retirement Savings Credit, a Childcare Credit, HSA adjustment, etc.</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33</a:t>
            </a:fld>
            <a:endParaRPr lang="en-US" dirty="0"/>
          </a:p>
        </p:txBody>
      </p:sp>
    </p:spTree>
    <p:extLst>
      <p:ext uri="{BB962C8B-B14F-4D97-AF65-F5344CB8AC3E}">
        <p14:creationId xmlns:p14="http://schemas.microsoft.com/office/powerpoint/2010/main" val="2671198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363"/>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smtClean="0"/>
              <a:t>Verify W-2</a:t>
            </a:r>
            <a:r>
              <a:rPr lang="en-US" b="1" baseline="0" dirty="0" smtClean="0"/>
              <a:t> information</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34</a:t>
            </a:fld>
            <a:endParaRPr lang="en-US" dirty="0"/>
          </a:p>
        </p:txBody>
      </p:sp>
    </p:spTree>
    <p:extLst>
      <p:ext uri="{BB962C8B-B14F-4D97-AF65-F5344CB8AC3E}">
        <p14:creationId xmlns:p14="http://schemas.microsoft.com/office/powerpoint/2010/main" val="525020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363"/>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marR="0" indent="-171450" algn="l" defTabSz="914400" rtl="0" eaLnBrk="1" fontAlgn="auto" latinLnBrk="0" hangingPunct="1">
              <a:lnSpc>
                <a:spcPct val="100000"/>
              </a:lnSpc>
              <a:spcBef>
                <a:spcPts val="0"/>
              </a:spcBef>
              <a:spcAft>
                <a:spcPts val="0"/>
              </a:spcAft>
              <a:buClrTx/>
              <a:buSzTx/>
              <a:tabLst/>
              <a:defRPr/>
            </a:pPr>
            <a:r>
              <a:rPr lang="en-US" b="1" dirty="0" smtClean="0"/>
              <a:t>Can review 1040 form</a:t>
            </a:r>
            <a:r>
              <a:rPr lang="en-US" b="1" baseline="0" dirty="0" smtClean="0"/>
              <a:t> here</a:t>
            </a:r>
          </a:p>
          <a:p>
            <a:pPr marL="171450" marR="0" indent="-171450" algn="l" defTabSz="914400" rtl="0" eaLnBrk="1" fontAlgn="auto" latinLnBrk="0" hangingPunct="1">
              <a:lnSpc>
                <a:spcPct val="100000"/>
              </a:lnSpc>
              <a:spcBef>
                <a:spcPts val="0"/>
              </a:spcBef>
              <a:spcAft>
                <a:spcPts val="0"/>
              </a:spcAft>
              <a:buClrTx/>
              <a:buSzTx/>
              <a:tabLst/>
              <a:defRPr/>
            </a:pPr>
            <a:r>
              <a:rPr lang="en-US" b="1" baseline="0" dirty="0" smtClean="0"/>
              <a:t>This is a good point to compare with last years return and to see if taxpayer(s) have any questions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35</a:t>
            </a:fld>
            <a:endParaRPr lang="en-US" dirty="0"/>
          </a:p>
        </p:txBody>
      </p:sp>
    </p:spTree>
    <p:extLst>
      <p:ext uri="{BB962C8B-B14F-4D97-AF65-F5344CB8AC3E}">
        <p14:creationId xmlns:p14="http://schemas.microsoft.com/office/powerpoint/2010/main" val="517104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363"/>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b="1"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36</a:t>
            </a:fld>
            <a:endParaRPr lang="en-US" dirty="0"/>
          </a:p>
        </p:txBody>
      </p:sp>
    </p:spTree>
    <p:extLst>
      <p:ext uri="{BB962C8B-B14F-4D97-AF65-F5344CB8AC3E}">
        <p14:creationId xmlns:p14="http://schemas.microsoft.com/office/powerpoint/2010/main" val="3217471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Unemployment from spouse’s 1099-G</a:t>
            </a:r>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If state refund is listed, verify that it is taxable </a:t>
            </a:r>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Note that self-employment from Schedule C, Rent from Schedule E, and Other Income (gambling, cancellation of debt, jury duty, poll worker, etc.) would all show up here</a:t>
            </a:r>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Instructor</a:t>
            </a:r>
            <a:r>
              <a:rPr lang="en-US" b="1" baseline="0" dirty="0" smtClean="0"/>
              <a:t>: Ask </a:t>
            </a:r>
            <a:r>
              <a:rPr lang="en-US" b="1" baseline="0" dirty="0"/>
              <a:t>learners what might be out of scope, or require special certification</a:t>
            </a:r>
            <a:endParaRPr lang="en-US" b="1" dirty="0"/>
          </a:p>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37</a:t>
            </a:fld>
            <a:endParaRPr lang="en-US" dirty="0"/>
          </a:p>
        </p:txBody>
      </p:sp>
    </p:spTree>
    <p:extLst>
      <p:ext uri="{BB962C8B-B14F-4D97-AF65-F5344CB8AC3E}">
        <p14:creationId xmlns:p14="http://schemas.microsoft.com/office/powerpoint/2010/main" val="2309972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If</a:t>
            </a:r>
            <a:r>
              <a:rPr lang="en-US" baseline="0" dirty="0"/>
              <a:t> taxpayer has Excess advance premium tax credit repayment, can they lower their income to reduce repayment</a:t>
            </a:r>
            <a:r>
              <a:rPr lang="en-US" baseline="0" dirty="0" smtClean="0"/>
              <a:t>? Contribute </a:t>
            </a:r>
            <a:r>
              <a:rPr lang="en-US" baseline="0" dirty="0"/>
              <a:t>to IRA or HSA?</a:t>
            </a:r>
          </a:p>
          <a:p>
            <a:r>
              <a:rPr lang="en-US" baseline="0" dirty="0"/>
              <a:t>If taxpayer has Additional tax on IRAs, is there an exception that would apply?</a:t>
            </a:r>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Instructor</a:t>
            </a:r>
            <a:r>
              <a:rPr lang="en-US" b="1" baseline="0" dirty="0" smtClean="0"/>
              <a:t>: Ask </a:t>
            </a:r>
            <a:r>
              <a:rPr lang="en-US" b="1" baseline="0" dirty="0"/>
              <a:t>learners what might be out of scope, or require special certification</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38</a:t>
            </a:fld>
            <a:endParaRPr lang="en-US" dirty="0"/>
          </a:p>
        </p:txBody>
      </p:sp>
    </p:spTree>
    <p:extLst>
      <p:ext uri="{BB962C8B-B14F-4D97-AF65-F5344CB8AC3E}">
        <p14:creationId xmlns:p14="http://schemas.microsoft.com/office/powerpoint/2010/main" val="3819261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aseline="0" dirty="0"/>
              <a:t>Child Care Credit from Form 2441,and Retirement Savings Credit from Form 8880</a:t>
            </a:r>
            <a:endParaRPr lang="en-US" dirty="0"/>
          </a:p>
          <a:p>
            <a:r>
              <a:rPr lang="en-US" dirty="0"/>
              <a:t>The</a:t>
            </a:r>
            <a:r>
              <a:rPr lang="en-US" baseline="0" dirty="0"/>
              <a:t> non-refundable Child Tax Credit and Credit for Other Dependents shows up on 1040</a:t>
            </a:r>
            <a:endParaRPr lang="en-US" baseline="0" dirty="0" smtClean="0"/>
          </a:p>
          <a:p>
            <a:pPr>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39</a:t>
            </a:fld>
            <a:endParaRPr lang="en-US" dirty="0"/>
          </a:p>
        </p:txBody>
      </p:sp>
    </p:spTree>
    <p:extLst>
      <p:ext uri="{BB962C8B-B14F-4D97-AF65-F5344CB8AC3E}">
        <p14:creationId xmlns:p14="http://schemas.microsoft.com/office/powerpoint/2010/main" val="100206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685800" y="1143000"/>
            <a:ext cx="5486400" cy="3086189"/>
          </a:xfrm>
          <a:prstGeom prst="rect">
            <a:avLst/>
          </a:prstGeom>
          <a:ln/>
        </p:spPr>
      </p:sp>
      <p:sp>
        <p:nvSpPr>
          <p:cNvPr id="33795"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
        <p:nvSpPr>
          <p:cNvPr id="33796"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6314CC95-9292-4B43-AEFF-CEC9081FF8D7}" type="slidenum">
              <a:rPr lang="en-US" altLang="en-US" sz="1200">
                <a:solidFill>
                  <a:schemeClr val="tx1"/>
                </a:solidFill>
                <a:cs typeface="Calibri" panose="020F0502020204030204" pitchFamily="34" charset="0"/>
              </a:rPr>
              <a:pPr/>
              <a:t>4</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123387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Instructors </a:t>
            </a:r>
            <a:r>
              <a:rPr lang="en-US" dirty="0"/>
              <a:t>should stress to learners to use the “scratch</a:t>
            </a:r>
            <a:r>
              <a:rPr lang="en-US" baseline="0" dirty="0"/>
              <a:t> pads” in TaxSlayer when entering itemized deductions</a:t>
            </a:r>
            <a:r>
              <a:rPr lang="en-US" baseline="0" dirty="0" smtClean="0"/>
              <a:t>. Then</a:t>
            </a:r>
            <a:r>
              <a:rPr lang="en-US" baseline="0" dirty="0"/>
              <a:t>, the Quality Reviewer can review those entries in the QR print set rather than going back into the return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40</a:t>
            </a:fld>
            <a:endParaRPr lang="en-US" dirty="0"/>
          </a:p>
        </p:txBody>
      </p:sp>
    </p:spTree>
    <p:extLst>
      <p:ext uri="{BB962C8B-B14F-4D97-AF65-F5344CB8AC3E}">
        <p14:creationId xmlns:p14="http://schemas.microsoft.com/office/powerpoint/2010/main" val="799396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pPr marL="0" indent="0">
              <a:buNone/>
            </a:pPr>
            <a:endParaRPr lang="en-US" dirty="0"/>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pPr/>
              <a:t>41</a:t>
            </a:fld>
            <a:endParaRPr lang="en-US"/>
          </a:p>
        </p:txBody>
      </p:sp>
    </p:spTree>
    <p:extLst>
      <p:ext uri="{BB962C8B-B14F-4D97-AF65-F5344CB8AC3E}">
        <p14:creationId xmlns:p14="http://schemas.microsoft.com/office/powerpoint/2010/main" val="3919782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42</a:t>
            </a:fld>
            <a:endParaRPr lang="en-US" dirty="0"/>
          </a:p>
        </p:txBody>
      </p:sp>
    </p:spTree>
    <p:extLst>
      <p:ext uri="{BB962C8B-B14F-4D97-AF65-F5344CB8AC3E}">
        <p14:creationId xmlns:p14="http://schemas.microsoft.com/office/powerpoint/2010/main" val="3703523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43</a:t>
            </a:fld>
            <a:endParaRPr lang="en-US" dirty="0"/>
          </a:p>
        </p:txBody>
      </p:sp>
    </p:spTree>
    <p:extLst>
      <p:ext uri="{BB962C8B-B14F-4D97-AF65-F5344CB8AC3E}">
        <p14:creationId xmlns:p14="http://schemas.microsoft.com/office/powerpoint/2010/main" val="1680018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Why did these numbers change?</a:t>
            </a:r>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Instructor</a:t>
            </a:r>
            <a:r>
              <a:rPr lang="en-US" b="1" baseline="0" dirty="0" smtClean="0"/>
              <a:t>: What </a:t>
            </a:r>
            <a:r>
              <a:rPr lang="en-US" b="1" baseline="0" dirty="0"/>
              <a:t>questions to ask taxpayer regarding these changes</a:t>
            </a:r>
            <a:r>
              <a:rPr lang="en-US" b="1" baseline="0" dirty="0" smtClean="0"/>
              <a:t>?</a:t>
            </a:r>
            <a:endParaRPr lang="en-US" b="1"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BA826-C553-480B-B514-F43ABDFC2D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9782295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pPr/>
              <a:t>45</a:t>
            </a:fld>
            <a:endParaRPr lang="en-US"/>
          </a:p>
        </p:txBody>
      </p:sp>
    </p:spTree>
    <p:extLst>
      <p:ext uri="{BB962C8B-B14F-4D97-AF65-F5344CB8AC3E}">
        <p14:creationId xmlns:p14="http://schemas.microsoft.com/office/powerpoint/2010/main" val="28379059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46</a:t>
            </a:fld>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89"/>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The following slides describe real scenarios seen at tax sites where the Quality Review “saved the day”</a:t>
            </a:r>
          </a:p>
          <a:p>
            <a:r>
              <a:rPr lang="en-US" b="1" dirty="0"/>
              <a:t>They illustrate that a good QR is not just a</a:t>
            </a:r>
            <a:r>
              <a:rPr lang="en-US" b="1" baseline="0" dirty="0"/>
              <a:t> proof reading exercise, but needs to be a critical look at the return and continued dialog with the taxpayer to ensure the accuracy of the return</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47</a:t>
            </a:fld>
            <a:endParaRPr lang="en-US" altLang="en-US" dirty="0"/>
          </a:p>
        </p:txBody>
      </p:sp>
    </p:spTree>
    <p:extLst>
      <p:ext uri="{BB962C8B-B14F-4D97-AF65-F5344CB8AC3E}">
        <p14:creationId xmlns:p14="http://schemas.microsoft.com/office/powerpoint/2010/main" val="7627490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The Quality</a:t>
            </a:r>
            <a:r>
              <a:rPr lang="en-US" b="1" baseline="0" dirty="0"/>
              <a:t> Reviewer is not only a certified Counselor they are also an expert, teacher, mentor, teammate and more</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48</a:t>
            </a:fld>
            <a:endParaRPr lang="en-US" altLang="en-US" dirty="0"/>
          </a:p>
        </p:txBody>
      </p:sp>
    </p:spTree>
    <p:extLst>
      <p:ext uri="{BB962C8B-B14F-4D97-AF65-F5344CB8AC3E}">
        <p14:creationId xmlns:p14="http://schemas.microsoft.com/office/powerpoint/2010/main" val="1972576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smtClean="0"/>
              <a:t>In this case the preparer did</a:t>
            </a:r>
            <a:r>
              <a:rPr lang="en-US" b="1" baseline="0" dirty="0" smtClean="0"/>
              <a:t> not consult the Tax-Aide Scope Manual and just assumed this was income that should be entered on the return</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49</a:t>
            </a:fld>
            <a:endParaRPr lang="en-US" altLang="en-US" dirty="0"/>
          </a:p>
        </p:txBody>
      </p:sp>
    </p:spTree>
    <p:extLst>
      <p:ext uri="{BB962C8B-B14F-4D97-AF65-F5344CB8AC3E}">
        <p14:creationId xmlns:p14="http://schemas.microsoft.com/office/powerpoint/2010/main" val="520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pPr/>
              <a:t>5</a:t>
            </a:fld>
            <a:endParaRPr lang="en-US"/>
          </a:p>
        </p:txBody>
      </p:sp>
    </p:spTree>
    <p:extLst>
      <p:ext uri="{BB962C8B-B14F-4D97-AF65-F5344CB8AC3E}">
        <p14:creationId xmlns:p14="http://schemas.microsoft.com/office/powerpoint/2010/main" val="10653353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smtClean="0"/>
              <a:t>Employers do not always enter</a:t>
            </a:r>
            <a:r>
              <a:rPr lang="en-US" b="1" baseline="0" dirty="0" smtClean="0"/>
              <a:t> income in the right place on a 1099-MISC a conversation with the taxpayer is essential</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50</a:t>
            </a:fld>
            <a:endParaRPr lang="en-US" altLang="en-US" dirty="0"/>
          </a:p>
        </p:txBody>
      </p:sp>
    </p:spTree>
    <p:extLst>
      <p:ext uri="{BB962C8B-B14F-4D97-AF65-F5344CB8AC3E}">
        <p14:creationId xmlns:p14="http://schemas.microsoft.com/office/powerpoint/2010/main" val="2515512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baseline="0" dirty="0"/>
              <a:t>The taxpayer said, “We have always filed Married Filing Separately”</a:t>
            </a:r>
          </a:p>
          <a:p>
            <a:r>
              <a:rPr lang="en-US" b="1" baseline="0" dirty="0"/>
              <a:t>Is there a better filing status</a:t>
            </a:r>
            <a:r>
              <a:rPr lang="en-US" b="1" baseline="0" dirty="0" smtClean="0"/>
              <a:t>? Children </a:t>
            </a:r>
            <a:r>
              <a:rPr lang="en-US" b="1" baseline="0" dirty="0"/>
              <a:t>live with her and she lived apart from spouse all year</a:t>
            </a:r>
          </a:p>
          <a:p>
            <a:r>
              <a:rPr lang="en-US" b="1" baseline="0" dirty="0"/>
              <a:t>Instructor</a:t>
            </a:r>
            <a:r>
              <a:rPr lang="en-US" b="1" baseline="0" dirty="0" smtClean="0"/>
              <a:t>: Could </a:t>
            </a:r>
            <a:r>
              <a:rPr lang="en-US" b="1" baseline="0" dirty="0"/>
              <a:t>be HOH</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51</a:t>
            </a:fld>
            <a:endParaRPr lang="en-US" altLang="en-US" dirty="0"/>
          </a:p>
        </p:txBody>
      </p:sp>
    </p:spTree>
    <p:extLst>
      <p:ext uri="{BB962C8B-B14F-4D97-AF65-F5344CB8AC3E}">
        <p14:creationId xmlns:p14="http://schemas.microsoft.com/office/powerpoint/2010/main" val="28241625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Instructor</a:t>
            </a:r>
            <a:r>
              <a:rPr lang="en-US" b="1" dirty="0" smtClean="0"/>
              <a:t>: Have </a:t>
            </a:r>
            <a:r>
              <a:rPr lang="en-US" b="1" dirty="0"/>
              <a:t>learners use Bogart</a:t>
            </a:r>
            <a:r>
              <a:rPr lang="en-US" b="1" baseline="0" dirty="0"/>
              <a:t> to determine if the taxpayer can claim any credits based on his brother</a:t>
            </a:r>
            <a:r>
              <a:rPr lang="en-US" b="1" baseline="0" dirty="0" smtClean="0"/>
              <a:t>. Answer: </a:t>
            </a:r>
            <a:r>
              <a:rPr lang="en-US" b="1" baseline="0" dirty="0" err="1" smtClean="0"/>
              <a:t>EITC</a:t>
            </a:r>
            <a:endParaRPr lang="en-US" b="1" dirty="0"/>
          </a:p>
          <a:p>
            <a:r>
              <a:rPr lang="en-US" b="1" dirty="0"/>
              <a:t>In this case the taxpayer assumed</a:t>
            </a:r>
            <a:r>
              <a:rPr lang="en-US" b="1" baseline="0" dirty="0"/>
              <a:t> that the brother would have no effect on their return because the brother provided his own support</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52</a:t>
            </a:fld>
            <a:endParaRPr lang="en-US" altLang="en-US" dirty="0"/>
          </a:p>
        </p:txBody>
      </p:sp>
    </p:spTree>
    <p:extLst>
      <p:ext uri="{BB962C8B-B14F-4D97-AF65-F5344CB8AC3E}">
        <p14:creationId xmlns:p14="http://schemas.microsoft.com/office/powerpoint/2010/main" val="2512675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pPr/>
              <a:t>53</a:t>
            </a:fld>
            <a:endParaRPr lang="en-US"/>
          </a:p>
        </p:txBody>
      </p:sp>
    </p:spTree>
    <p:extLst>
      <p:ext uri="{BB962C8B-B14F-4D97-AF65-F5344CB8AC3E}">
        <p14:creationId xmlns:p14="http://schemas.microsoft.com/office/powerpoint/2010/main" val="5809034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pPr/>
              <a:t>54</a:t>
            </a:fld>
            <a:endParaRPr lang="en-US"/>
          </a:p>
        </p:txBody>
      </p:sp>
    </p:spTree>
    <p:extLst>
      <p:ext uri="{BB962C8B-B14F-4D97-AF65-F5344CB8AC3E}">
        <p14:creationId xmlns:p14="http://schemas.microsoft.com/office/powerpoint/2010/main" val="36879106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55</a:t>
            </a:fld>
            <a:endParaRPr lang="en-US" altLang="en-US" dirty="0"/>
          </a:p>
        </p:txBody>
      </p:sp>
    </p:spTree>
    <p:extLst>
      <p:ext uri="{BB962C8B-B14F-4D97-AF65-F5344CB8AC3E}">
        <p14:creationId xmlns:p14="http://schemas.microsoft.com/office/powerpoint/2010/main" val="27860022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56</a:t>
            </a:fld>
            <a:endParaRPr lang="en-US" altLang="en-US" dirty="0"/>
          </a:p>
        </p:txBody>
      </p:sp>
    </p:spTree>
    <p:extLst>
      <p:ext uri="{BB962C8B-B14F-4D97-AF65-F5344CB8AC3E}">
        <p14:creationId xmlns:p14="http://schemas.microsoft.com/office/powerpoint/2010/main" val="22366720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57</a:t>
            </a:fld>
            <a:endParaRPr lang="en-US" altLang="en-US" dirty="0"/>
          </a:p>
        </p:txBody>
      </p:sp>
    </p:spTree>
    <p:extLst>
      <p:ext uri="{BB962C8B-B14F-4D97-AF65-F5344CB8AC3E}">
        <p14:creationId xmlns:p14="http://schemas.microsoft.com/office/powerpoint/2010/main" val="28158231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pPr/>
              <a:t>58</a:t>
            </a:fld>
            <a:endParaRPr lang="en-US"/>
          </a:p>
        </p:txBody>
      </p:sp>
    </p:spTree>
    <p:extLst>
      <p:ext uri="{BB962C8B-B14F-4D97-AF65-F5344CB8AC3E}">
        <p14:creationId xmlns:p14="http://schemas.microsoft.com/office/powerpoint/2010/main" val="25329253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59</a:t>
            </a:fld>
            <a:endParaRPr lang="en-US" altLang="en-US" dirty="0"/>
          </a:p>
        </p:txBody>
      </p:sp>
    </p:spTree>
    <p:extLst>
      <p:ext uri="{BB962C8B-B14F-4D97-AF65-F5344CB8AC3E}">
        <p14:creationId xmlns:p14="http://schemas.microsoft.com/office/powerpoint/2010/main" val="55889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1143000"/>
            <a:ext cx="5486400" cy="3086189"/>
          </a:xfrm>
          <a:prstGeom prst="rect">
            <a:avLst/>
          </a:prstGeom>
          <a:ln/>
        </p:spPr>
      </p:sp>
      <p:sp>
        <p:nvSpPr>
          <p:cNvPr id="34819"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Quality review has been a consistent weak area every year in IRS Site Reviews</a:t>
            </a:r>
          </a:p>
        </p:txBody>
      </p:sp>
      <p:sp>
        <p:nvSpPr>
          <p:cNvPr id="34820"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8228003F-9163-42D2-97AB-61DF044CB42E}" type="slidenum">
              <a:rPr lang="en-US" altLang="en-US" sz="1200">
                <a:solidFill>
                  <a:schemeClr val="tx1"/>
                </a:solidFill>
                <a:cs typeface="Calibri" panose="020F0502020204030204" pitchFamily="34" charset="0"/>
              </a:rPr>
              <a:pPr/>
              <a:t>6</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11633517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In this case the taxpayer came in in March but neglected to read “As of December 31, 2017</a:t>
            </a:r>
            <a:r>
              <a:rPr lang="en-US" baseline="0" dirty="0"/>
              <a:t> were you….”</a:t>
            </a:r>
          </a:p>
          <a:p>
            <a:r>
              <a:rPr lang="en-US" baseline="0" dirty="0"/>
              <a:t>Instructor answer</a:t>
            </a:r>
            <a:r>
              <a:rPr lang="en-US" baseline="0" dirty="0" smtClean="0"/>
              <a:t>: Taxpayer </a:t>
            </a:r>
            <a:r>
              <a:rPr lang="en-US" baseline="0" dirty="0"/>
              <a:t>is eligible to file MFJ; Taxpayer and ex-spouse agreed to file MFJ one last time</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60</a:t>
            </a:fld>
            <a:endParaRPr lang="en-US" altLang="en-US" dirty="0"/>
          </a:p>
        </p:txBody>
      </p:sp>
    </p:spTree>
    <p:extLst>
      <p:ext uri="{BB962C8B-B14F-4D97-AF65-F5344CB8AC3E}">
        <p14:creationId xmlns:p14="http://schemas.microsoft.com/office/powerpoint/2010/main" val="42726096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pPr/>
              <a:t>61</a:t>
            </a:fld>
            <a:endParaRPr lang="en-US"/>
          </a:p>
        </p:txBody>
      </p:sp>
    </p:spTree>
    <p:extLst>
      <p:ext uri="{BB962C8B-B14F-4D97-AF65-F5344CB8AC3E}">
        <p14:creationId xmlns:p14="http://schemas.microsoft.com/office/powerpoint/2010/main" val="291114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685800" y="1143000"/>
            <a:ext cx="5486400" cy="3086189"/>
          </a:xfrm>
          <a:prstGeom prst="rect">
            <a:avLst/>
          </a:prstGeom>
          <a:ln/>
        </p:spPr>
      </p:sp>
      <p:sp>
        <p:nvSpPr>
          <p:cNvPr id="35843"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0" fontAlgn="base" latinLnBrk="0" hangingPunct="0">
              <a:lnSpc>
                <a:spcPct val="100000"/>
              </a:lnSpc>
              <a:spcBef>
                <a:spcPct val="30000"/>
              </a:spcBef>
              <a:spcAft>
                <a:spcPct val="0"/>
              </a:spcAft>
              <a:buClrTx/>
              <a:buSzTx/>
              <a:tabLst/>
              <a:defRPr/>
            </a:pPr>
            <a:r>
              <a:rPr lang="en-US" altLang="en-US" b="1" dirty="0" smtClean="0"/>
              <a:t>Independent Counselor was not involved in return preparation other than perhaps answering a question or two</a:t>
            </a:r>
          </a:p>
          <a:p>
            <a:pPr marL="171450" marR="0" lvl="0" indent="-171450" algn="l" defTabSz="914400" rtl="0" eaLnBrk="0" fontAlgn="base" latinLnBrk="0" hangingPunct="0">
              <a:lnSpc>
                <a:spcPct val="100000"/>
              </a:lnSpc>
              <a:spcBef>
                <a:spcPct val="30000"/>
              </a:spcBef>
              <a:spcAft>
                <a:spcPct val="0"/>
              </a:spcAft>
              <a:buClrTx/>
              <a:buSzTx/>
              <a:tabLst/>
              <a:defRPr/>
            </a:pPr>
            <a:r>
              <a:rPr lang="en-US" altLang="en-US" b="1" dirty="0" smtClean="0"/>
              <a:t>Counselors </a:t>
            </a:r>
            <a:r>
              <a:rPr lang="en-US" altLang="en-US" b="1" dirty="0"/>
              <a:t>must be certified for the specific tax year when reviewing prior year returns.</a:t>
            </a:r>
          </a:p>
          <a:p>
            <a:endParaRPr lang="en-US" altLang="en-US" dirty="0"/>
          </a:p>
        </p:txBody>
      </p:sp>
      <p:sp>
        <p:nvSpPr>
          <p:cNvPr id="35844"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E7857762-64E4-40C3-93DB-0C04E2065159}" type="slidenum">
              <a:rPr lang="en-US" altLang="en-US" sz="1200">
                <a:solidFill>
                  <a:schemeClr val="tx1"/>
                </a:solidFill>
                <a:cs typeface="Calibri" panose="020F0502020204030204" pitchFamily="34" charset="0"/>
              </a:rPr>
              <a:pPr/>
              <a:t>7</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410228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685800" y="1143000"/>
            <a:ext cx="5486400" cy="3086189"/>
          </a:xfrm>
          <a:prstGeom prst="rect">
            <a:avLst/>
          </a:prstGeom>
          <a:ln/>
        </p:spPr>
      </p:sp>
      <p:sp>
        <p:nvSpPr>
          <p:cNvPr id="36867"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Designated review can be done at the preparer’s computer or at a separate station as decided by the Local/Site Coordinator</a:t>
            </a:r>
          </a:p>
          <a:p>
            <a:r>
              <a:rPr lang="en-US" altLang="en-US" b="1" dirty="0"/>
              <a:t>However, it must always have the taxpayer </a:t>
            </a:r>
            <a:r>
              <a:rPr lang="en-US" altLang="en-US" b="1" dirty="0" smtClean="0"/>
              <a:t>present</a:t>
            </a:r>
          </a:p>
          <a:p>
            <a:endParaRPr lang="en-US" altLang="en-US" b="1" dirty="0" smtClean="0"/>
          </a:p>
          <a:p>
            <a:pPr>
              <a:buNone/>
            </a:pPr>
            <a:endParaRPr lang="en-US" altLang="en-US" b="1" dirty="0"/>
          </a:p>
        </p:txBody>
      </p:sp>
      <p:sp>
        <p:nvSpPr>
          <p:cNvPr id="36868"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C88E3364-3CC0-4787-999D-A4297DA8A429}" type="slidenum">
              <a:rPr lang="en-US" altLang="en-US" sz="1200">
                <a:solidFill>
                  <a:schemeClr val="tx1"/>
                </a:solidFill>
                <a:cs typeface="Calibri" panose="020F0502020204030204" pitchFamily="34" charset="0"/>
              </a:rPr>
              <a:pPr/>
              <a:t>8</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380155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pPr/>
              <a:t>9</a:t>
            </a:fld>
            <a:endParaRPr lang="en-US"/>
          </a:p>
        </p:txBody>
      </p:sp>
    </p:spTree>
    <p:extLst>
      <p:ext uri="{BB962C8B-B14F-4D97-AF65-F5344CB8AC3E}">
        <p14:creationId xmlns:p14="http://schemas.microsoft.com/office/powerpoint/2010/main" val="152431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5732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NTTC Training – TY2020</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fld id="{1DA692B1-EC55-4023-9554-854A401B5E78}" type="slidenum">
              <a:rPr lang="en-US" altLang="en-US" smtClean="0"/>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4804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NTTC Training – TY2020</a:t>
            </a:r>
            <a:endParaRPr lang="en-US" dirty="0"/>
          </a:p>
        </p:txBody>
      </p:sp>
      <p:sp>
        <p:nvSpPr>
          <p:cNvPr id="5" name="Slide Number Placeholder 4"/>
          <p:cNvSpPr>
            <a:spLocks noGrp="1"/>
          </p:cNvSpPr>
          <p:nvPr>
            <p:ph type="sldNum" sz="quarter" idx="12"/>
          </p:nvPr>
        </p:nvSpPr>
        <p:spPr/>
        <p:txBody>
          <a:bodyPr/>
          <a:lstStyle/>
          <a:p>
            <a:fld id="{80D5D2F9-5BAB-4662-8511-83ECC2D9F0DA}" type="slidenum">
              <a:rPr lang="en-US" altLang="en-US" smtClean="0"/>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13641574"/>
      </p:ext>
    </p:extLst>
  </p:cSld>
  <p:clrMapOvr>
    <a:masterClrMapping/>
  </p:clrMapOvr>
  <p:extLst>
    <p:ext uri="{DCECCB84-F9BA-43D5-87BE-67443E8EF086}">
      <p15:sldGuideLst xmlns:p15="http://schemas.microsoft.com/office/powerpoint/2012/main">
        <p15:guide id="11"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pPr>
              <a:defRPr/>
            </a:pPr>
            <a:r>
              <a:rPr lang="en-US" smtClean="0"/>
              <a:t>NTTC Training – TY2020</a:t>
            </a:r>
            <a:endParaRPr lang="en-US" dirty="0"/>
          </a:p>
        </p:txBody>
      </p:sp>
      <p:sp>
        <p:nvSpPr>
          <p:cNvPr id="9" name="Slide Number Placeholder 8"/>
          <p:cNvSpPr>
            <a:spLocks noGrp="1"/>
          </p:cNvSpPr>
          <p:nvPr>
            <p:ph type="sldNum" sz="quarter" idx="12"/>
          </p:nvPr>
        </p:nvSpPr>
        <p:spPr/>
        <p:txBody>
          <a:bodyPr/>
          <a:lstStyle/>
          <a:p>
            <a:fld id="{80D5D2F9-5BAB-4662-8511-83ECC2D9F0DA}" type="slidenum">
              <a:rPr lang="en-US" altLang="en-US" smtClean="0"/>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417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NTTC Training – TY2020</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fld id="{80D5D2F9-5BAB-4662-8511-83ECC2D9F0DA}" type="slidenum">
              <a:rPr lang="en-US" altLang="en-US" smtClean="0"/>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646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NTTC Training – TY2020</a:t>
            </a:r>
            <a:endParaRPr lang="en-US" dirty="0"/>
          </a:p>
        </p:txBody>
      </p:sp>
      <p:sp>
        <p:nvSpPr>
          <p:cNvPr id="5" name="Slide Number Placeholder 4"/>
          <p:cNvSpPr>
            <a:spLocks noGrp="1"/>
          </p:cNvSpPr>
          <p:nvPr>
            <p:ph type="sldNum" sz="quarter" idx="12"/>
          </p:nvPr>
        </p:nvSpPr>
        <p:spPr/>
        <p:txBody>
          <a:bodyPr/>
          <a:lstStyle/>
          <a:p>
            <a:fld id="{AB64056A-C7CD-46E6-81B7-1E41162DBBA8}" type="slidenum">
              <a:rPr lang="en-US" altLang="en-US" smtClean="0"/>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90580874"/>
      </p:ext>
    </p:extLst>
  </p:cSld>
  <p:clrMapOvr>
    <a:masterClrMapping/>
  </p:clrMapOvr>
  <p:extLst>
    <p:ext uri="{DCECCB84-F9BA-43D5-87BE-67443E8EF086}">
      <p15:sldGuideLst xmlns:p15="http://schemas.microsoft.com/office/powerpoint/2012/main">
        <p15:guide id="11"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t>NTTC Training – TY2020</a:t>
            </a:r>
            <a:endParaRPr lang="en-US" dirty="0"/>
          </a:p>
        </p:txBody>
      </p:sp>
      <p:sp>
        <p:nvSpPr>
          <p:cNvPr id="4" name="Slide Number Placeholder 3"/>
          <p:cNvSpPr>
            <a:spLocks noGrp="1"/>
          </p:cNvSpPr>
          <p:nvPr>
            <p:ph type="sldNum" sz="quarter" idx="12"/>
          </p:nvPr>
        </p:nvSpPr>
        <p:spPr/>
        <p:txBody>
          <a:bodyPr/>
          <a:lstStyle/>
          <a:p>
            <a:fld id="{02F89AF0-768D-4330-981A-A1D970569454}" type="slidenum">
              <a:rPr lang="en-US" altLang="en-US" smtClean="0"/>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2128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t>NTTC Training – TY2020</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fld id="{80D5D2F9-5BAB-4662-8511-83ECC2D9F0DA}" type="slidenum">
              <a:rPr lang="en-US" altLang="en-US" smtClean="0"/>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2216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NTTC Training – TY2020</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5D2F9-5BAB-4662-8511-83ECC2D9F0DA}" type="slidenum">
              <a:rPr lang="en-US" altLang="en-US" smtClean="0"/>
              <a:pPr/>
              <a:t>‹#›</a:t>
            </a:fld>
            <a:endParaRPr lang="en-US" altLang="en-US" dirty="0"/>
          </a:p>
        </p:txBody>
      </p:sp>
      <p:pic>
        <p:nvPicPr>
          <p:cNvPr id="7" name="Picture 6" descr="AARPF_Logo w Tag.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3788" y="6174258"/>
            <a:ext cx="3148613" cy="547219"/>
          </a:xfrm>
          <a:prstGeom prst="rect">
            <a:avLst/>
          </a:prstGeom>
        </p:spPr>
      </p:pic>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AARPF_Logo w Tag.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3787" y="6174258"/>
            <a:ext cx="3148613" cy="547219"/>
          </a:xfrm>
          <a:prstGeom prst="rect">
            <a:avLst/>
          </a:prstGeom>
        </p:spPr>
      </p:pic>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3002704"/>
      </p:ext>
    </p:extLst>
  </p:cSld>
  <p:clrMap bg1="lt1" tx1="dk1" bg2="lt2" tx2="dk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 id="2147484654" r:id="rId8"/>
  </p:sldLayoutIdLst>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microsoft.com/office/2007/relationships/hdphoto" Target="../media/hdphoto3.wdp"/></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microsoft.com/office/2007/relationships/hdphoto" Target="../media/hdphoto4.wdp"/></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microsoft.com/office/2007/relationships/hdphoto" Target="../media/hdphoto5.wdp"/></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microsoft.com/office/2007/relationships/hdphoto" Target="../media/hdphoto6.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microsoft.com/office/2007/relationships/hdphoto" Target="../media/hdphoto7.wdp"/></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1.png"/><Relationship Id="rId4" Type="http://schemas.microsoft.com/office/2007/relationships/hdphoto" Target="../media/hdphoto8.wdp"/></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33.png"/><Relationship Id="rId4" Type="http://schemas.microsoft.com/office/2007/relationships/hdphoto" Target="../media/hdphoto10.wdp"/></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
          <p:cNvSpPr>
            <a:spLocks noGrp="1" noChangeArrowheads="1"/>
          </p:cNvSpPr>
          <p:nvPr>
            <p:ph type="subTitle" idx="1"/>
          </p:nvPr>
        </p:nvSpPr>
        <p:spPr/>
        <p:txBody>
          <a:bodyPr/>
          <a:lstStyle/>
          <a:p>
            <a:r>
              <a:rPr lang="en-US" altLang="en-US" dirty="0"/>
              <a:t>Pub 4012 – Tab K</a:t>
            </a:r>
            <a:endParaRPr lang="en-US" altLang="en-US" dirty="0" smtClean="0"/>
          </a:p>
          <a:p>
            <a:endParaRPr lang="en-US" altLang="en-US" dirty="0"/>
          </a:p>
        </p:txBody>
      </p:sp>
      <p:sp>
        <p:nvSpPr>
          <p:cNvPr id="3074" name="Rectangle 9"/>
          <p:cNvSpPr>
            <a:spLocks noGrp="1" noChangeArrowheads="1"/>
          </p:cNvSpPr>
          <p:nvPr>
            <p:ph type="title"/>
          </p:nvPr>
        </p:nvSpPr>
        <p:spPr/>
        <p:txBody>
          <a:bodyPr/>
          <a:lstStyle/>
          <a:p>
            <a:r>
              <a:rPr lang="en-US" altLang="en-US" dirty="0"/>
              <a:t>Quality Review of Tax Return </a:t>
            </a:r>
          </a:p>
        </p:txBody>
      </p:sp>
    </p:spTree>
    <p:extLst>
      <p:ext uri="{BB962C8B-B14F-4D97-AF65-F5344CB8AC3E}">
        <p14:creationId xmlns:p14="http://schemas.microsoft.com/office/powerpoint/2010/main" val="4183109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NTTC Training – TY2020</a:t>
            </a: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10</a:t>
            </a:fld>
            <a:endParaRPr lang="en-US" altLang="en-US" dirty="0"/>
          </a:p>
        </p:txBody>
      </p:sp>
      <p:sp>
        <p:nvSpPr>
          <p:cNvPr id="4" name="Content Placeholder 3"/>
          <p:cNvSpPr>
            <a:spLocks noGrp="1"/>
          </p:cNvSpPr>
          <p:nvPr>
            <p:ph sz="quarter" idx="12"/>
          </p:nvPr>
        </p:nvSpPr>
        <p:spPr/>
        <p:txBody>
          <a:bodyPr>
            <a:normAutofit/>
          </a:bodyPr>
          <a:lstStyle/>
          <a:p>
            <a:r>
              <a:rPr lang="en-US" altLang="en-US" dirty="0"/>
              <a:t>Notices from IRS are extremely stressful </a:t>
            </a:r>
          </a:p>
          <a:p>
            <a:pPr lvl="1"/>
            <a:r>
              <a:rPr lang="en-US" altLang="en-US" dirty="0"/>
              <a:t>No one enjoys being pen pals with IRS</a:t>
            </a:r>
          </a:p>
          <a:p>
            <a:r>
              <a:rPr lang="en-US" altLang="en-US" dirty="0"/>
              <a:t>Taxpayer hardship paying money back</a:t>
            </a:r>
          </a:p>
          <a:p>
            <a:r>
              <a:rPr lang="en-US" altLang="en-US" dirty="0"/>
              <a:t>Costly interests and penalties</a:t>
            </a:r>
          </a:p>
          <a:p>
            <a:r>
              <a:rPr lang="en-US" altLang="en-US" dirty="0"/>
              <a:t>Missed eligible credits or </a:t>
            </a:r>
            <a:r>
              <a:rPr lang="en-US" altLang="en-US" dirty="0" smtClean="0"/>
              <a:t>deductions</a:t>
            </a:r>
          </a:p>
          <a:p>
            <a:endParaRPr lang="en-US" dirty="0"/>
          </a:p>
        </p:txBody>
      </p:sp>
      <p:sp>
        <p:nvSpPr>
          <p:cNvPr id="5" name="Title 4"/>
          <p:cNvSpPr>
            <a:spLocks noGrp="1"/>
          </p:cNvSpPr>
          <p:nvPr>
            <p:ph type="title"/>
          </p:nvPr>
        </p:nvSpPr>
        <p:spPr/>
        <p:txBody>
          <a:bodyPr>
            <a:normAutofit/>
          </a:bodyPr>
          <a:lstStyle/>
          <a:p>
            <a:r>
              <a:rPr lang="en-US" dirty="0"/>
              <a:t>Consequences of a Poor Quality Review</a:t>
            </a:r>
          </a:p>
        </p:txBody>
      </p:sp>
    </p:spTree>
    <p:extLst>
      <p:ext uri="{BB962C8B-B14F-4D97-AF65-F5344CB8AC3E}">
        <p14:creationId xmlns:p14="http://schemas.microsoft.com/office/powerpoint/2010/main" val="3607442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NTTC Training – TY2020</a:t>
            </a: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11</a:t>
            </a:fld>
            <a:endParaRPr lang="en-US" altLang="en-US" dirty="0"/>
          </a:p>
        </p:txBody>
      </p:sp>
      <p:sp>
        <p:nvSpPr>
          <p:cNvPr id="4" name="Content Placeholder 3"/>
          <p:cNvSpPr>
            <a:spLocks noGrp="1"/>
          </p:cNvSpPr>
          <p:nvPr>
            <p:ph sz="quarter" idx="12"/>
          </p:nvPr>
        </p:nvSpPr>
        <p:spPr/>
        <p:txBody>
          <a:bodyPr/>
          <a:lstStyle/>
          <a:p>
            <a:r>
              <a:rPr lang="en-US" altLang="en-US" dirty="0"/>
              <a:t>Reduces anxiety knowing another Counselor “has your back”</a:t>
            </a:r>
          </a:p>
          <a:p>
            <a:r>
              <a:rPr lang="en-US" altLang="en-US" dirty="0"/>
              <a:t>Receiving feedback increases skills and builds confidence</a:t>
            </a:r>
          </a:p>
          <a:p>
            <a:r>
              <a:rPr lang="en-US" altLang="en-US" dirty="0"/>
              <a:t>Raises volunteer morale</a:t>
            </a:r>
          </a:p>
          <a:p>
            <a:r>
              <a:rPr lang="en-US" altLang="en-US" dirty="0"/>
              <a:t>Fosters teamwork</a:t>
            </a:r>
          </a:p>
          <a:p>
            <a:endParaRPr lang="en-US" dirty="0"/>
          </a:p>
        </p:txBody>
      </p:sp>
      <p:sp>
        <p:nvSpPr>
          <p:cNvPr id="5" name="Title 4"/>
          <p:cNvSpPr>
            <a:spLocks noGrp="1"/>
          </p:cNvSpPr>
          <p:nvPr>
            <p:ph type="title"/>
          </p:nvPr>
        </p:nvSpPr>
        <p:spPr/>
        <p:txBody>
          <a:bodyPr/>
          <a:lstStyle/>
          <a:p>
            <a:r>
              <a:rPr lang="en-US" dirty="0"/>
              <a:t>Benefits for the Counselor</a:t>
            </a:r>
          </a:p>
        </p:txBody>
      </p:sp>
    </p:spTree>
    <p:extLst>
      <p:ext uri="{BB962C8B-B14F-4D97-AF65-F5344CB8AC3E}">
        <p14:creationId xmlns:p14="http://schemas.microsoft.com/office/powerpoint/2010/main" val="4154303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12</a:t>
            </a:fld>
            <a:endParaRPr lang="en-US" altLang="en-US" dirty="0"/>
          </a:p>
        </p:txBody>
      </p:sp>
      <p:sp>
        <p:nvSpPr>
          <p:cNvPr id="4" name="Content Placeholder 3"/>
          <p:cNvSpPr>
            <a:spLocks noGrp="1"/>
          </p:cNvSpPr>
          <p:nvPr>
            <p:ph sz="quarter" idx="12"/>
          </p:nvPr>
        </p:nvSpPr>
        <p:spPr/>
        <p:txBody>
          <a:bodyPr>
            <a:normAutofit/>
          </a:bodyPr>
          <a:lstStyle/>
          <a:p>
            <a:pPr>
              <a:lnSpc>
                <a:spcPct val="110000"/>
              </a:lnSpc>
            </a:pPr>
            <a:r>
              <a:rPr lang="en-US" altLang="en-US" dirty="0"/>
              <a:t>Reduces e-file reject rates</a:t>
            </a:r>
          </a:p>
          <a:p>
            <a:pPr>
              <a:lnSpc>
                <a:spcPct val="110000"/>
              </a:lnSpc>
            </a:pPr>
            <a:r>
              <a:rPr lang="en-US" altLang="en-US" dirty="0"/>
              <a:t>Ensures compliance with Quality Site Requirements</a:t>
            </a:r>
          </a:p>
          <a:p>
            <a:pPr>
              <a:lnSpc>
                <a:spcPct val="110000"/>
              </a:lnSpc>
            </a:pPr>
            <a:r>
              <a:rPr lang="en-US" altLang="en-US" dirty="0"/>
              <a:t>Increases productivity, reduces rework (amended returns)</a:t>
            </a:r>
          </a:p>
          <a:p>
            <a:pPr>
              <a:lnSpc>
                <a:spcPct val="110000"/>
              </a:lnSpc>
            </a:pPr>
            <a:r>
              <a:rPr lang="en-US" altLang="en-US" dirty="0"/>
              <a:t>Gives taxpayers more confidence in site’s ability to prepare complete and accurate tax returns</a:t>
            </a:r>
          </a:p>
          <a:p>
            <a:pPr>
              <a:lnSpc>
                <a:spcPct val="110000"/>
              </a:lnSpc>
            </a:pPr>
            <a:endParaRPr lang="en-US" dirty="0"/>
          </a:p>
        </p:txBody>
      </p:sp>
      <p:sp>
        <p:nvSpPr>
          <p:cNvPr id="5" name="Title 4"/>
          <p:cNvSpPr>
            <a:spLocks noGrp="1"/>
          </p:cNvSpPr>
          <p:nvPr>
            <p:ph type="title"/>
          </p:nvPr>
        </p:nvSpPr>
        <p:spPr/>
        <p:txBody>
          <a:bodyPr/>
          <a:lstStyle/>
          <a:p>
            <a:r>
              <a:rPr lang="en-US" dirty="0"/>
              <a:t>Benefits for the Site</a:t>
            </a:r>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4078311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smtClean="0"/>
              <a:t>NTTC Training – TY2020</a:t>
            </a: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13</a:t>
            </a:fld>
            <a:endParaRPr lang="en-US" altLang="en-US" dirty="0"/>
          </a:p>
        </p:txBody>
      </p:sp>
      <p:sp>
        <p:nvSpPr>
          <p:cNvPr id="4" name="Content Placeholder 3"/>
          <p:cNvSpPr>
            <a:spLocks noGrp="1"/>
          </p:cNvSpPr>
          <p:nvPr>
            <p:ph sz="quarter" idx="12"/>
          </p:nvPr>
        </p:nvSpPr>
        <p:spPr/>
        <p:txBody>
          <a:bodyPr/>
          <a:lstStyle/>
          <a:p>
            <a:r>
              <a:rPr lang="en-US" smtClean="0"/>
              <a:t>Quality Review resources</a:t>
            </a:r>
          </a:p>
          <a:p>
            <a:pPr lvl="1"/>
            <a:r>
              <a:rPr lang="en-US" smtClean="0"/>
              <a:t>Gold Standards for Quality Review </a:t>
            </a:r>
          </a:p>
          <a:p>
            <a:pPr lvl="2"/>
            <a:r>
              <a:rPr lang="en-US" smtClean="0"/>
              <a:t>AARP portal – Type “gold” in search box – in Libraries</a:t>
            </a:r>
          </a:p>
          <a:p>
            <a:pPr lvl="1"/>
            <a:r>
              <a:rPr lang="en-US" smtClean="0"/>
              <a:t>Pub 4012 Tab K Basic Quality Review Process </a:t>
            </a:r>
          </a:p>
          <a:p>
            <a:endParaRPr lang="en-US" dirty="0"/>
          </a:p>
        </p:txBody>
      </p:sp>
      <p:sp>
        <p:nvSpPr>
          <p:cNvPr id="5" name="Title 4"/>
          <p:cNvSpPr>
            <a:spLocks noGrp="1"/>
          </p:cNvSpPr>
          <p:nvPr>
            <p:ph type="title"/>
          </p:nvPr>
        </p:nvSpPr>
        <p:spPr/>
        <p:txBody>
          <a:bodyPr/>
          <a:lstStyle/>
          <a:p>
            <a:r>
              <a:rPr lang="en-US" smtClean="0"/>
              <a:t>Quality Review Resources</a:t>
            </a:r>
            <a:endParaRPr lang="en-US" dirty="0"/>
          </a:p>
        </p:txBody>
      </p:sp>
    </p:spTree>
    <p:extLst>
      <p:ext uri="{BB962C8B-B14F-4D97-AF65-F5344CB8AC3E}">
        <p14:creationId xmlns:p14="http://schemas.microsoft.com/office/powerpoint/2010/main" val="1159181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14</a:t>
            </a:fld>
            <a:endParaRPr lang="en-US" altLang="en-US" dirty="0"/>
          </a:p>
        </p:txBody>
      </p:sp>
      <p:sp>
        <p:nvSpPr>
          <p:cNvPr id="20483" name="Content Placeholder 2"/>
          <p:cNvSpPr>
            <a:spLocks noGrp="1"/>
          </p:cNvSpPr>
          <p:nvPr>
            <p:ph sz="quarter" idx="12"/>
          </p:nvPr>
        </p:nvSpPr>
        <p:spPr/>
        <p:txBody>
          <a:bodyPr/>
          <a:lstStyle/>
          <a:p>
            <a:r>
              <a:rPr lang="en-US" altLang="en-US" dirty="0"/>
              <a:t>The Quality Reviewer must verify: </a:t>
            </a:r>
          </a:p>
          <a:p>
            <a:pPr lvl="1"/>
            <a:r>
              <a:rPr lang="en-US" altLang="en-US" dirty="0"/>
              <a:t>All issues on tax return are within scope</a:t>
            </a:r>
          </a:p>
          <a:p>
            <a:pPr lvl="1"/>
            <a:r>
              <a:rPr lang="en-US" altLang="en-US" dirty="0"/>
              <a:t>Both tax preparer and reviewer are certified to complete the tax return for the tax year</a:t>
            </a:r>
          </a:p>
          <a:p>
            <a:pPr lvl="1"/>
            <a:r>
              <a:rPr lang="en-US" altLang="en-US" dirty="0"/>
              <a:t>All required entries in Intake Booklet were </a:t>
            </a:r>
            <a:r>
              <a:rPr lang="en-US" altLang="en-US" dirty="0" smtClean="0"/>
              <a:t>completed and </a:t>
            </a:r>
            <a:r>
              <a:rPr lang="en-US" altLang="en-US" dirty="0"/>
              <a:t>marked Yes or No</a:t>
            </a:r>
          </a:p>
          <a:p>
            <a:pPr lvl="1"/>
            <a:endParaRPr lang="en-US" altLang="en-US" dirty="0"/>
          </a:p>
          <a:p>
            <a:endParaRPr lang="en-US" altLang="en-US" dirty="0"/>
          </a:p>
        </p:txBody>
      </p:sp>
      <p:sp>
        <p:nvSpPr>
          <p:cNvPr id="8194" name="Title 1"/>
          <p:cNvSpPr>
            <a:spLocks noGrp="1"/>
          </p:cNvSpPr>
          <p:nvPr>
            <p:ph type="title"/>
          </p:nvPr>
        </p:nvSpPr>
        <p:spPr/>
        <p:txBody>
          <a:bodyPr/>
          <a:lstStyle/>
          <a:p>
            <a:r>
              <a:rPr lang="en-US" altLang="en-US" dirty="0"/>
              <a:t>Quality Review Process</a:t>
            </a:r>
          </a:p>
        </p:txBody>
      </p:sp>
      <p:sp>
        <p:nvSpPr>
          <p:cNvPr id="4" name="Footer Placeholder 3"/>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2488981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solidFill>
                  <a:prstClr val="black">
                    <a:tint val="75000"/>
                  </a:prstClr>
                </a:solidFill>
              </a:rPr>
              <a:t>NTTC Training – TY2020</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5E528A4C-121C-4D59-B53C-87624A25A9DE}" type="slidenum">
              <a:rPr lang="en-US" altLang="en-US" smtClean="0">
                <a:solidFill>
                  <a:prstClr val="black">
                    <a:tint val="75000"/>
                  </a:prstClr>
                </a:solidFill>
              </a:rPr>
              <a:pPr>
                <a:defRPr/>
              </a:pPr>
              <a:t>15</a:t>
            </a:fld>
            <a:endParaRPr lang="en-US" altLang="en-US" dirty="0">
              <a:solidFill>
                <a:prstClr val="black">
                  <a:tint val="75000"/>
                </a:prstClr>
              </a:solidFill>
            </a:endParaRPr>
          </a:p>
        </p:txBody>
      </p:sp>
      <p:sp>
        <p:nvSpPr>
          <p:cNvPr id="5" name="Content Placeholder 4"/>
          <p:cNvSpPr>
            <a:spLocks noGrp="1"/>
          </p:cNvSpPr>
          <p:nvPr>
            <p:ph sz="quarter" idx="12"/>
          </p:nvPr>
        </p:nvSpPr>
        <p:spPr/>
        <p:txBody>
          <a:bodyPr>
            <a:normAutofit/>
          </a:bodyPr>
          <a:lstStyle/>
          <a:p>
            <a:r>
              <a:rPr lang="en-US" b="1" dirty="0"/>
              <a:t>Involve the taxpayer(s)</a:t>
            </a:r>
          </a:p>
          <a:p>
            <a:r>
              <a:rPr lang="en-US" dirty="0"/>
              <a:t>Thorough review of Intake Booklet</a:t>
            </a:r>
          </a:p>
          <a:p>
            <a:r>
              <a:rPr lang="en-US" dirty="0"/>
              <a:t>Careful review of tax </a:t>
            </a:r>
            <a:r>
              <a:rPr lang="en-US" dirty="0" smtClean="0"/>
              <a:t>return</a:t>
            </a:r>
          </a:p>
          <a:p>
            <a:r>
              <a:rPr lang="en-US" dirty="0"/>
              <a:t>All errors/deficiencies corrected</a:t>
            </a:r>
          </a:p>
          <a:p>
            <a:r>
              <a:rPr lang="en-US" dirty="0"/>
              <a:t>Compare with last year’s </a:t>
            </a:r>
            <a:r>
              <a:rPr lang="en-US" dirty="0" smtClean="0"/>
              <a:t>return (if available)</a:t>
            </a:r>
            <a:endParaRPr lang="en-US" dirty="0"/>
          </a:p>
        </p:txBody>
      </p:sp>
      <p:sp>
        <p:nvSpPr>
          <p:cNvPr id="2" name="Title 1"/>
          <p:cNvSpPr>
            <a:spLocks noGrp="1"/>
          </p:cNvSpPr>
          <p:nvPr>
            <p:ph type="title"/>
          </p:nvPr>
        </p:nvSpPr>
        <p:spPr/>
        <p:txBody>
          <a:bodyPr>
            <a:normAutofit/>
          </a:bodyPr>
          <a:lstStyle/>
          <a:p>
            <a:r>
              <a:rPr lang="en-US" dirty="0"/>
              <a:t>Keys to an Accurate Quality Review</a:t>
            </a:r>
          </a:p>
        </p:txBody>
      </p:sp>
    </p:spTree>
    <p:extLst>
      <p:ext uri="{BB962C8B-B14F-4D97-AF65-F5344CB8AC3E}">
        <p14:creationId xmlns:p14="http://schemas.microsoft.com/office/powerpoint/2010/main" val="3969059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NTTC Training – TY2020</a:t>
            </a:r>
            <a:endParaRPr lang="en-US" dirty="0"/>
          </a:p>
        </p:txBody>
      </p:sp>
      <p:sp>
        <p:nvSpPr>
          <p:cNvPr id="4" name="Slide Number Placeholder 3"/>
          <p:cNvSpPr>
            <a:spLocks noGrp="1"/>
          </p:cNvSpPr>
          <p:nvPr>
            <p:ph type="sldNum" sz="quarter" idx="11"/>
          </p:nvPr>
        </p:nvSpPr>
        <p:spPr/>
        <p:txBody>
          <a:bodyPr/>
          <a:lstStyle/>
          <a:p>
            <a:fld id="{5E528A4C-121C-4D59-B53C-87624A25A9DE}" type="slidenum">
              <a:rPr lang="en-US" altLang="en-US" smtClean="0"/>
              <a:pPr/>
              <a:t>16</a:t>
            </a:fld>
            <a:endParaRPr lang="en-US" altLang="en-US" dirty="0"/>
          </a:p>
        </p:txBody>
      </p:sp>
      <p:sp>
        <p:nvSpPr>
          <p:cNvPr id="5" name="Content Placeholder 4"/>
          <p:cNvSpPr>
            <a:spLocks noGrp="1"/>
          </p:cNvSpPr>
          <p:nvPr>
            <p:ph sz="quarter" idx="12"/>
          </p:nvPr>
        </p:nvSpPr>
        <p:spPr/>
        <p:txBody>
          <a:bodyPr>
            <a:normAutofit/>
          </a:bodyPr>
          <a:lstStyle/>
          <a:p>
            <a:r>
              <a:rPr lang="en-US" altLang="en-US" dirty="0"/>
              <a:t>Review any issues that came up during preparation</a:t>
            </a:r>
          </a:p>
          <a:p>
            <a:r>
              <a:rPr lang="en-US" dirty="0"/>
              <a:t>Ask taxpayer(s) if they have </a:t>
            </a:r>
            <a:r>
              <a:rPr lang="en-US" b="1" dirty="0"/>
              <a:t>any other income</a:t>
            </a:r>
          </a:p>
          <a:p>
            <a:r>
              <a:rPr lang="en-US" dirty="0"/>
              <a:t>Does taxpayer have any questions?</a:t>
            </a:r>
          </a:p>
          <a:p>
            <a:r>
              <a:rPr lang="en-US" dirty="0">
                <a:solidFill>
                  <a:srgbClr val="0000FF"/>
                </a:solidFill>
              </a:rPr>
              <a:t>Make sure taxpayer understands that they are responsible for accuracy of their return</a:t>
            </a:r>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Involve Taxpayer	</a:t>
            </a:r>
          </a:p>
        </p:txBody>
      </p:sp>
    </p:spTree>
    <p:extLst>
      <p:ext uri="{BB962C8B-B14F-4D97-AF65-F5344CB8AC3E}">
        <p14:creationId xmlns:p14="http://schemas.microsoft.com/office/powerpoint/2010/main" val="1258309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528A4C-121C-4D59-B53C-87624A25A9DE}" type="slidenum">
              <a:rPr lang="en-US" altLang="en-US" smtClean="0"/>
              <a:pPr/>
              <a:t>17</a:t>
            </a:fld>
            <a:endParaRPr lang="en-US" altLang="en-US" dirty="0"/>
          </a:p>
        </p:txBody>
      </p:sp>
      <p:sp>
        <p:nvSpPr>
          <p:cNvPr id="5" name="Content Placeholder 4"/>
          <p:cNvSpPr>
            <a:spLocks noGrp="1"/>
          </p:cNvSpPr>
          <p:nvPr>
            <p:ph sz="quarter" idx="12"/>
          </p:nvPr>
        </p:nvSpPr>
        <p:spPr/>
        <p:txBody>
          <a:bodyPr>
            <a:normAutofit lnSpcReduction="10000"/>
          </a:bodyPr>
          <a:lstStyle/>
          <a:p>
            <a:r>
              <a:rPr lang="en-US" dirty="0" smtClean="0"/>
              <a:t>Review preparer notes, changes, </a:t>
            </a:r>
            <a:r>
              <a:rPr lang="en-US" dirty="0"/>
              <a:t>new information, clarifications, etc. on Intake </a:t>
            </a:r>
            <a:r>
              <a:rPr lang="en-US" dirty="0" smtClean="0"/>
              <a:t>Booklet</a:t>
            </a:r>
          </a:p>
          <a:p>
            <a:r>
              <a:rPr lang="en-US" dirty="0"/>
              <a:t>Parts I &amp; II </a:t>
            </a:r>
            <a:endParaRPr lang="en-US" dirty="0" smtClean="0"/>
          </a:p>
          <a:p>
            <a:pPr lvl="1"/>
            <a:r>
              <a:rPr lang="en-US" dirty="0" smtClean="0"/>
              <a:t>Confirm most advantageous and correct Filing Status selected</a:t>
            </a:r>
          </a:p>
          <a:p>
            <a:pPr lvl="1"/>
            <a:r>
              <a:rPr lang="en-US" dirty="0" smtClean="0"/>
              <a:t>All dependents </a:t>
            </a:r>
            <a:r>
              <a:rPr lang="en-US" dirty="0"/>
              <a:t>claimed as Qualifying Children or Qualifying Relatives as </a:t>
            </a:r>
            <a:r>
              <a:rPr lang="en-US" dirty="0" smtClean="0"/>
              <a:t>appropriate</a:t>
            </a:r>
          </a:p>
          <a:p>
            <a:pPr lvl="1"/>
            <a:r>
              <a:rPr lang="en-US" dirty="0" smtClean="0"/>
              <a:t>Dependent </a:t>
            </a:r>
            <a:r>
              <a:rPr lang="en-US" dirty="0"/>
              <a:t>questions (gray section) </a:t>
            </a:r>
            <a:r>
              <a:rPr lang="en-US" dirty="0" smtClean="0"/>
              <a:t>answered</a:t>
            </a:r>
          </a:p>
          <a:p>
            <a:pPr lvl="1"/>
            <a:endParaRPr lang="en-US" dirty="0"/>
          </a:p>
          <a:p>
            <a:pPr lvl="1"/>
            <a:endParaRPr lang="en-US" dirty="0"/>
          </a:p>
        </p:txBody>
      </p:sp>
      <p:sp>
        <p:nvSpPr>
          <p:cNvPr id="2" name="Title 1"/>
          <p:cNvSpPr>
            <a:spLocks noGrp="1"/>
          </p:cNvSpPr>
          <p:nvPr>
            <p:ph type="title"/>
          </p:nvPr>
        </p:nvSpPr>
        <p:spPr/>
        <p:txBody>
          <a:bodyPr/>
          <a:lstStyle/>
          <a:p>
            <a:r>
              <a:rPr lang="en-US" dirty="0"/>
              <a:t>Review Intake Booklet</a:t>
            </a:r>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3419516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528A4C-121C-4D59-B53C-87624A25A9DE}" type="slidenum">
              <a:rPr lang="en-US" altLang="en-US" smtClean="0"/>
              <a:pPr/>
              <a:t>18</a:t>
            </a:fld>
            <a:endParaRPr lang="en-US" altLang="en-US" dirty="0"/>
          </a:p>
        </p:txBody>
      </p:sp>
      <p:sp>
        <p:nvSpPr>
          <p:cNvPr id="5" name="Content Placeholder 4"/>
          <p:cNvSpPr>
            <a:spLocks noGrp="1"/>
          </p:cNvSpPr>
          <p:nvPr>
            <p:ph sz="quarter" idx="12"/>
          </p:nvPr>
        </p:nvSpPr>
        <p:spPr/>
        <p:txBody>
          <a:bodyPr>
            <a:normAutofit fontScale="92500" lnSpcReduction="10000"/>
          </a:bodyPr>
          <a:lstStyle/>
          <a:p>
            <a:r>
              <a:rPr lang="en-US" dirty="0"/>
              <a:t>Part III - Income</a:t>
            </a:r>
          </a:p>
          <a:p>
            <a:pPr lvl="1"/>
            <a:r>
              <a:rPr lang="en-US" dirty="0"/>
              <a:t>Tax documents match appropriate checked boxes</a:t>
            </a:r>
          </a:p>
          <a:p>
            <a:pPr lvl="1"/>
            <a:r>
              <a:rPr lang="en-US" dirty="0"/>
              <a:t>All “Unsure” or unmarked boxes resolved</a:t>
            </a:r>
          </a:p>
          <a:p>
            <a:pPr lvl="1"/>
            <a:r>
              <a:rPr lang="en-US" altLang="en-US" dirty="0"/>
              <a:t>All tax documents accounted for and entered</a:t>
            </a:r>
          </a:p>
          <a:p>
            <a:pPr marL="0" indent="0">
              <a:buNone/>
            </a:pPr>
            <a:r>
              <a:rPr lang="en-US" dirty="0">
                <a:solidFill>
                  <a:srgbClr val="0033CC"/>
                </a:solidFill>
              </a:rPr>
              <a:t>	</a:t>
            </a:r>
            <a:r>
              <a:rPr lang="en-US" dirty="0" smtClean="0">
                <a:solidFill>
                  <a:srgbClr val="0033CC"/>
                </a:solidFill>
              </a:rPr>
              <a:t>	</a:t>
            </a:r>
          </a:p>
          <a:p>
            <a:pPr marL="0" indent="0">
              <a:buNone/>
            </a:pPr>
            <a:r>
              <a:rPr lang="en-US" dirty="0" smtClean="0">
                <a:solidFill>
                  <a:srgbClr val="000000"/>
                </a:solidFill>
              </a:rPr>
              <a:t>			What do you always ask the taxpayer?</a:t>
            </a:r>
          </a:p>
          <a:p>
            <a:pPr marL="0" indent="0">
              <a:buNone/>
            </a:pPr>
            <a:r>
              <a:rPr lang="en-US" dirty="0" smtClean="0">
                <a:solidFill>
                  <a:srgbClr val="0033CC"/>
                </a:solidFill>
              </a:rPr>
              <a:t>	</a:t>
            </a:r>
            <a:r>
              <a:rPr lang="en-US" dirty="0" smtClean="0">
                <a:solidFill>
                  <a:srgbClr val="0000FF"/>
                </a:solidFill>
              </a:rPr>
              <a:t>		“</a:t>
            </a:r>
            <a:r>
              <a:rPr lang="en-US" dirty="0">
                <a:solidFill>
                  <a:srgbClr val="0000FF"/>
                </a:solidFill>
              </a:rPr>
              <a:t>Did you have any other income?”</a:t>
            </a:r>
            <a:endParaRPr lang="en-US" altLang="en-US" dirty="0">
              <a:solidFill>
                <a:srgbClr val="0000FF"/>
              </a:solidFill>
            </a:endParaRPr>
          </a:p>
          <a:p>
            <a:pPr lvl="1"/>
            <a:endParaRPr lang="en-US" dirty="0"/>
          </a:p>
          <a:p>
            <a:pPr lvl="1"/>
            <a:endParaRPr lang="en-US" dirty="0"/>
          </a:p>
          <a:p>
            <a:pPr lvl="1"/>
            <a:endParaRPr lang="en-US" dirty="0"/>
          </a:p>
        </p:txBody>
      </p:sp>
      <p:sp>
        <p:nvSpPr>
          <p:cNvPr id="2" name="Title 1"/>
          <p:cNvSpPr>
            <a:spLocks noGrp="1"/>
          </p:cNvSpPr>
          <p:nvPr>
            <p:ph type="title"/>
          </p:nvPr>
        </p:nvSpPr>
        <p:spPr/>
        <p:txBody>
          <a:bodyPr/>
          <a:lstStyle/>
          <a:p>
            <a:r>
              <a:rPr lang="en-US" dirty="0"/>
              <a:t>Review Intake Booklet</a:t>
            </a:r>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420908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19</a:t>
            </a:fld>
            <a:endParaRPr lang="en-US" altLang="en-US" dirty="0"/>
          </a:p>
        </p:txBody>
      </p:sp>
      <p:sp>
        <p:nvSpPr>
          <p:cNvPr id="4" name="Content Placeholder 3"/>
          <p:cNvSpPr>
            <a:spLocks noGrp="1"/>
          </p:cNvSpPr>
          <p:nvPr>
            <p:ph sz="quarter" idx="12"/>
          </p:nvPr>
        </p:nvSpPr>
        <p:spPr/>
        <p:txBody>
          <a:bodyPr>
            <a:normAutofit/>
          </a:bodyPr>
          <a:lstStyle/>
          <a:p>
            <a:r>
              <a:rPr lang="en-US" dirty="0"/>
              <a:t>Part IV – Expenses</a:t>
            </a:r>
          </a:p>
          <a:p>
            <a:pPr lvl="1"/>
            <a:r>
              <a:rPr lang="en-US" altLang="en-US" dirty="0"/>
              <a:t>Only qualifying expenses entered on return</a:t>
            </a:r>
          </a:p>
          <a:p>
            <a:pPr lvl="1"/>
            <a:r>
              <a:rPr lang="en-US" altLang="en-US" dirty="0"/>
              <a:t>All available adjustments to income included</a:t>
            </a:r>
          </a:p>
          <a:p>
            <a:pPr lvl="1"/>
            <a:r>
              <a:rPr lang="en-US" altLang="en-US" dirty="0"/>
              <a:t>Appropriate deductions (standard or itemized and/or qualified business income) used to compute taxable income</a:t>
            </a:r>
          </a:p>
          <a:p>
            <a:pPr lvl="1"/>
            <a:r>
              <a:rPr lang="en-US" altLang="en-US" dirty="0"/>
              <a:t>All available credits applied to reduce total tax</a:t>
            </a:r>
          </a:p>
          <a:p>
            <a:pPr lvl="1"/>
            <a:r>
              <a:rPr lang="en-US" dirty="0"/>
              <a:t>Credits make sense (EITC, AOC, CTC, etc.)</a:t>
            </a:r>
          </a:p>
          <a:p>
            <a:pPr lvl="1"/>
            <a:endParaRPr lang="en-US" altLang="en-US" dirty="0"/>
          </a:p>
          <a:p>
            <a:endParaRPr lang="en-US" dirty="0"/>
          </a:p>
        </p:txBody>
      </p:sp>
      <p:sp>
        <p:nvSpPr>
          <p:cNvPr id="5" name="Title 4"/>
          <p:cNvSpPr>
            <a:spLocks noGrp="1"/>
          </p:cNvSpPr>
          <p:nvPr>
            <p:ph type="title"/>
          </p:nvPr>
        </p:nvSpPr>
        <p:spPr/>
        <p:txBody>
          <a:bodyPr/>
          <a:lstStyle/>
          <a:p>
            <a:r>
              <a:rPr lang="en-US" dirty="0"/>
              <a:t>Review Intake Booklet</a:t>
            </a:r>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4238823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NTTC Training – TY2020</a:t>
            </a: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2</a:t>
            </a:fld>
            <a:endParaRPr lang="en-US" altLang="en-US" dirty="0"/>
          </a:p>
        </p:txBody>
      </p:sp>
      <p:sp>
        <p:nvSpPr>
          <p:cNvPr id="4" name="Content Placeholder 3"/>
          <p:cNvSpPr>
            <a:spLocks noGrp="1"/>
          </p:cNvSpPr>
          <p:nvPr>
            <p:ph sz="quarter" idx="12"/>
          </p:nvPr>
        </p:nvSpPr>
        <p:spPr/>
        <p:txBody>
          <a:bodyPr/>
          <a:lstStyle/>
          <a:p>
            <a:r>
              <a:rPr lang="en-US" dirty="0" smtClean="0"/>
              <a:t>Principles </a:t>
            </a:r>
            <a:r>
              <a:rPr lang="en-US" dirty="0"/>
              <a:t>of Quality Review (requirements and basic concepts of Quality </a:t>
            </a:r>
            <a:r>
              <a:rPr lang="en-US" dirty="0" smtClean="0"/>
              <a:t>Review)</a:t>
            </a:r>
            <a:endParaRPr lang="en-US" dirty="0"/>
          </a:p>
          <a:p>
            <a:r>
              <a:rPr lang="en-US" dirty="0"/>
              <a:t>Conducting a Quality Review – One Example </a:t>
            </a:r>
          </a:p>
          <a:p>
            <a:r>
              <a:rPr lang="en-US" dirty="0"/>
              <a:t>QR Saves the Day (real life examples)</a:t>
            </a:r>
            <a:endParaRPr lang="en-US" dirty="0" smtClean="0"/>
          </a:p>
          <a:p>
            <a:pPr lvl="1">
              <a:buNone/>
            </a:pPr>
            <a:endParaRPr lang="en-US" dirty="0"/>
          </a:p>
        </p:txBody>
      </p:sp>
      <p:sp>
        <p:nvSpPr>
          <p:cNvPr id="5" name="Title 4"/>
          <p:cNvSpPr>
            <a:spLocks noGrp="1"/>
          </p:cNvSpPr>
          <p:nvPr>
            <p:ph type="title"/>
          </p:nvPr>
        </p:nvSpPr>
        <p:spPr/>
        <p:txBody>
          <a:bodyPr/>
          <a:lstStyle/>
          <a:p>
            <a:r>
              <a:rPr lang="en-US" dirty="0" smtClean="0"/>
              <a:t>Lesson Topics</a:t>
            </a:r>
            <a:endParaRPr lang="en-US" dirty="0"/>
          </a:p>
        </p:txBody>
      </p:sp>
    </p:spTree>
    <p:extLst>
      <p:ext uri="{BB962C8B-B14F-4D97-AF65-F5344CB8AC3E}">
        <p14:creationId xmlns:p14="http://schemas.microsoft.com/office/powerpoint/2010/main" val="645897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528A4C-121C-4D59-B53C-87624A25A9DE}" type="slidenum">
              <a:rPr lang="en-US" altLang="en-US" smtClean="0"/>
              <a:pPr/>
              <a:t>20</a:t>
            </a:fld>
            <a:endParaRPr lang="en-US" altLang="en-US" dirty="0"/>
          </a:p>
        </p:txBody>
      </p:sp>
      <p:sp>
        <p:nvSpPr>
          <p:cNvPr id="5" name="Content Placeholder 4"/>
          <p:cNvSpPr>
            <a:spLocks noGrp="1"/>
          </p:cNvSpPr>
          <p:nvPr>
            <p:ph sz="quarter" idx="12"/>
          </p:nvPr>
        </p:nvSpPr>
        <p:spPr/>
        <p:txBody>
          <a:bodyPr>
            <a:normAutofit/>
          </a:bodyPr>
          <a:lstStyle/>
          <a:p>
            <a:r>
              <a:rPr lang="en-US" dirty="0"/>
              <a:t>Part V – Life Events</a:t>
            </a:r>
          </a:p>
          <a:p>
            <a:pPr lvl="1"/>
            <a:r>
              <a:rPr lang="en-US" altLang="en-US" dirty="0"/>
              <a:t>Confirm all events affecting return</a:t>
            </a:r>
          </a:p>
          <a:p>
            <a:pPr lvl="1"/>
            <a:r>
              <a:rPr lang="en-US" dirty="0"/>
              <a:t>Pay attention to estimated tax payments</a:t>
            </a:r>
          </a:p>
          <a:p>
            <a:pPr lvl="1"/>
            <a:r>
              <a:rPr lang="en-US" dirty="0"/>
              <a:t>Check for capital loss carryover</a:t>
            </a:r>
          </a:p>
          <a:p>
            <a:pPr lvl="1"/>
            <a:r>
              <a:rPr lang="en-US" altLang="en-US" dirty="0"/>
              <a:t>Infrequently seen items sometimes out-of-scope</a:t>
            </a:r>
            <a:endParaRPr lang="en-US" altLang="en-US" dirty="0" smtClean="0"/>
          </a:p>
          <a:p>
            <a:pPr lvl="1"/>
            <a:r>
              <a:rPr lang="en-US" altLang="en-US" dirty="0" smtClean="0"/>
              <a:t>Form </a:t>
            </a:r>
            <a:r>
              <a:rPr lang="en-US" altLang="en-US" dirty="0"/>
              <a:t>1095-A</a:t>
            </a:r>
            <a:r>
              <a:rPr lang="en-US" altLang="en-US" dirty="0" smtClean="0"/>
              <a:t> entered </a:t>
            </a:r>
            <a:r>
              <a:rPr lang="en-US" altLang="en-US" dirty="0"/>
              <a:t>correctly for </a:t>
            </a:r>
            <a:r>
              <a:rPr lang="en-US" altLang="en-US" dirty="0" smtClean="0"/>
              <a:t>Marketplace </a:t>
            </a:r>
            <a:r>
              <a:rPr lang="en-US" altLang="en-US" dirty="0"/>
              <a:t>coverage</a:t>
            </a:r>
          </a:p>
          <a:p>
            <a:pPr lvl="2"/>
            <a:r>
              <a:rPr lang="en-US" altLang="en-US" dirty="0"/>
              <a:t>Premium tax credits correctly </a:t>
            </a:r>
            <a:r>
              <a:rPr lang="en-US" altLang="en-US" dirty="0" smtClean="0"/>
              <a:t>reconciled on </a:t>
            </a:r>
            <a:r>
              <a:rPr lang="en-US" altLang="en-US" dirty="0"/>
              <a:t>Form 8962</a:t>
            </a:r>
          </a:p>
          <a:p>
            <a:pPr lvl="1"/>
            <a:endParaRPr lang="en-US" dirty="0"/>
          </a:p>
        </p:txBody>
      </p:sp>
      <p:sp>
        <p:nvSpPr>
          <p:cNvPr id="2" name="Title 1"/>
          <p:cNvSpPr>
            <a:spLocks noGrp="1"/>
          </p:cNvSpPr>
          <p:nvPr>
            <p:ph type="title"/>
          </p:nvPr>
        </p:nvSpPr>
        <p:spPr/>
        <p:txBody>
          <a:bodyPr/>
          <a:lstStyle/>
          <a:p>
            <a:r>
              <a:rPr lang="en-US" dirty="0"/>
              <a:t>Review Intake Booklet</a:t>
            </a:r>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1454756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528A4C-121C-4D59-B53C-87624A25A9DE}" type="slidenum">
              <a:rPr lang="en-US" altLang="en-US" smtClean="0"/>
              <a:pPr/>
              <a:t>21</a:t>
            </a:fld>
            <a:endParaRPr lang="en-US" altLang="en-US" dirty="0"/>
          </a:p>
        </p:txBody>
      </p:sp>
      <p:sp>
        <p:nvSpPr>
          <p:cNvPr id="5" name="Content Placeholder 4"/>
          <p:cNvSpPr>
            <a:spLocks noGrp="1"/>
          </p:cNvSpPr>
          <p:nvPr>
            <p:ph sz="quarter" idx="12"/>
          </p:nvPr>
        </p:nvSpPr>
        <p:spPr/>
        <p:txBody>
          <a:bodyPr/>
          <a:lstStyle/>
          <a:p>
            <a:r>
              <a:rPr lang="en-US" dirty="0"/>
              <a:t>Additional Information</a:t>
            </a:r>
          </a:p>
          <a:p>
            <a:pPr lvl="1"/>
            <a:r>
              <a:rPr lang="en-US" dirty="0"/>
              <a:t>Note any direct deposit/direct debit</a:t>
            </a:r>
          </a:p>
          <a:p>
            <a:pPr lvl="1"/>
            <a:r>
              <a:rPr lang="en-US" altLang="en-US" dirty="0"/>
              <a:t>Check bank account information </a:t>
            </a:r>
            <a:endParaRPr lang="en-US" dirty="0"/>
          </a:p>
          <a:p>
            <a:pPr lvl="1"/>
            <a:r>
              <a:rPr lang="en-US" dirty="0" smtClean="0"/>
              <a:t>Add </a:t>
            </a:r>
            <a:r>
              <a:rPr lang="en-US" dirty="0"/>
              <a:t>additional notes if applicable</a:t>
            </a:r>
          </a:p>
        </p:txBody>
      </p:sp>
      <p:sp>
        <p:nvSpPr>
          <p:cNvPr id="2" name="Title 1"/>
          <p:cNvSpPr>
            <a:spLocks noGrp="1"/>
          </p:cNvSpPr>
          <p:nvPr>
            <p:ph type="title"/>
          </p:nvPr>
        </p:nvSpPr>
        <p:spPr/>
        <p:txBody>
          <a:bodyPr/>
          <a:lstStyle/>
          <a:p>
            <a:r>
              <a:rPr lang="en-US" dirty="0"/>
              <a:t>Review Intake Booklet</a:t>
            </a:r>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1321411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NTTC Training – TY2020</a:t>
            </a: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22</a:t>
            </a:fld>
            <a:endParaRPr lang="en-US" altLang="en-US" dirty="0"/>
          </a:p>
        </p:txBody>
      </p:sp>
      <p:sp>
        <p:nvSpPr>
          <p:cNvPr id="4" name="Content Placeholder 3"/>
          <p:cNvSpPr>
            <a:spLocks noGrp="1"/>
          </p:cNvSpPr>
          <p:nvPr>
            <p:ph sz="quarter" idx="12"/>
          </p:nvPr>
        </p:nvSpPr>
        <p:spPr/>
        <p:txBody>
          <a:bodyPr/>
          <a:lstStyle/>
          <a:p>
            <a:r>
              <a:rPr lang="en-US" dirty="0" smtClean="0"/>
              <a:t>Notes to add to return in TaxSlayer (examples)</a:t>
            </a:r>
          </a:p>
          <a:p>
            <a:pPr lvl="1"/>
            <a:r>
              <a:rPr lang="en-US" dirty="0" smtClean="0"/>
              <a:t>Missing form and taxpayer </a:t>
            </a:r>
            <a:r>
              <a:rPr lang="en-US" dirty="0"/>
              <a:t>will return</a:t>
            </a:r>
            <a:endParaRPr lang="en-US" dirty="0" smtClean="0"/>
          </a:p>
          <a:p>
            <a:pPr lvl="1"/>
            <a:r>
              <a:rPr lang="en-US" dirty="0" smtClean="0"/>
              <a:t>Different </a:t>
            </a:r>
            <a:r>
              <a:rPr lang="en-US" dirty="0"/>
              <a:t>spelling of</a:t>
            </a:r>
            <a:r>
              <a:rPr lang="en-US" dirty="0" smtClean="0"/>
              <a:t> name </a:t>
            </a:r>
            <a:r>
              <a:rPr lang="en-US" dirty="0"/>
              <a:t>on social security card</a:t>
            </a:r>
            <a:r>
              <a:rPr lang="en-US" dirty="0" smtClean="0"/>
              <a:t> versus </a:t>
            </a:r>
            <a:r>
              <a:rPr lang="en-US" dirty="0"/>
              <a:t>last year’s</a:t>
            </a:r>
            <a:r>
              <a:rPr lang="en-US" dirty="0" smtClean="0"/>
              <a:t> return</a:t>
            </a:r>
          </a:p>
          <a:p>
            <a:pPr lvl="1"/>
            <a:r>
              <a:rPr lang="en-US" dirty="0" smtClean="0"/>
              <a:t>Power of attorney for absent taxpayer</a:t>
            </a:r>
          </a:p>
          <a:p>
            <a:pPr lvl="1"/>
            <a:r>
              <a:rPr lang="en-US" dirty="0" smtClean="0"/>
              <a:t>Pension exclusion on Form 1099-R complete</a:t>
            </a:r>
          </a:p>
          <a:p>
            <a:pPr lvl="2"/>
            <a:r>
              <a:rPr lang="en-US" dirty="0" smtClean="0"/>
              <a:t>Distribution fully taxable going forward</a:t>
            </a:r>
          </a:p>
          <a:p>
            <a:pPr lvl="2"/>
            <a:endParaRPr lang="en-US" dirty="0" smtClean="0"/>
          </a:p>
          <a:p>
            <a:endParaRPr lang="en-US" dirty="0"/>
          </a:p>
        </p:txBody>
      </p:sp>
      <p:sp>
        <p:nvSpPr>
          <p:cNvPr id="5" name="Title 4"/>
          <p:cNvSpPr>
            <a:spLocks noGrp="1"/>
          </p:cNvSpPr>
          <p:nvPr>
            <p:ph type="title"/>
          </p:nvPr>
        </p:nvSpPr>
        <p:spPr/>
        <p:txBody>
          <a:bodyPr/>
          <a:lstStyle/>
          <a:p>
            <a:r>
              <a:rPr lang="en-US" dirty="0"/>
              <a:t>Notes</a:t>
            </a:r>
          </a:p>
        </p:txBody>
      </p:sp>
    </p:spTree>
    <p:extLst>
      <p:ext uri="{BB962C8B-B14F-4D97-AF65-F5344CB8AC3E}">
        <p14:creationId xmlns:p14="http://schemas.microsoft.com/office/powerpoint/2010/main" val="4253391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NTTC Training – TY2020</a:t>
            </a:r>
            <a:endParaRPr lang="en-US" dirty="0"/>
          </a:p>
        </p:txBody>
      </p:sp>
      <p:sp>
        <p:nvSpPr>
          <p:cNvPr id="4" name="Slide Number Placeholder 3"/>
          <p:cNvSpPr>
            <a:spLocks noGrp="1"/>
          </p:cNvSpPr>
          <p:nvPr>
            <p:ph type="sldNum" sz="quarter" idx="11"/>
          </p:nvPr>
        </p:nvSpPr>
        <p:spPr/>
        <p:txBody>
          <a:bodyPr/>
          <a:lstStyle/>
          <a:p>
            <a:fld id="{1DA692B1-EC55-4023-9554-854A401B5E78}" type="slidenum">
              <a:rPr lang="en-US" altLang="en-US" smtClean="0"/>
              <a:pPr/>
              <a:t>23</a:t>
            </a:fld>
            <a:endParaRPr lang="en-US" altLang="en-US" dirty="0"/>
          </a:p>
        </p:txBody>
      </p:sp>
      <p:sp>
        <p:nvSpPr>
          <p:cNvPr id="43011" name="Rectangle 3"/>
          <p:cNvSpPr>
            <a:spLocks noGrp="1" noChangeArrowheads="1"/>
          </p:cNvSpPr>
          <p:nvPr>
            <p:ph sz="quarter" idx="12"/>
          </p:nvPr>
        </p:nvSpPr>
        <p:spPr/>
        <p:txBody>
          <a:bodyPr/>
          <a:lstStyle/>
          <a:p>
            <a:r>
              <a:rPr lang="en-US" altLang="en-US" dirty="0" smtClean="0"/>
              <a:t>Quality Review </a:t>
            </a:r>
          </a:p>
          <a:p>
            <a:pPr lvl="1"/>
            <a:r>
              <a:rPr lang="en-US" altLang="en-US" b="1" dirty="0" smtClean="0"/>
              <a:t>More than a proofreading exercise</a:t>
            </a:r>
          </a:p>
          <a:p>
            <a:pPr lvl="1"/>
            <a:r>
              <a:rPr lang="en-US" altLang="en-US" dirty="0" smtClean="0"/>
              <a:t>Insures an accurate return</a:t>
            </a:r>
          </a:p>
          <a:p>
            <a:pPr lvl="1"/>
            <a:r>
              <a:rPr lang="en-US" altLang="en-US" dirty="0" smtClean="0"/>
              <a:t>Provides the lowest tax for taxpayer</a:t>
            </a:r>
            <a:endParaRPr lang="en-US" altLang="en-US" dirty="0"/>
          </a:p>
        </p:txBody>
      </p:sp>
      <p:sp>
        <p:nvSpPr>
          <p:cNvPr id="28674" name="Title 3"/>
          <p:cNvSpPr>
            <a:spLocks noGrp="1"/>
          </p:cNvSpPr>
          <p:nvPr>
            <p:ph type="title"/>
          </p:nvPr>
        </p:nvSpPr>
        <p:spPr/>
        <p:txBody>
          <a:bodyPr/>
          <a:lstStyle/>
          <a:p>
            <a:r>
              <a:rPr lang="en-US" altLang="en-US" smtClean="0"/>
              <a:t>Bottom Line</a:t>
            </a:r>
            <a:endParaRPr lang="en-U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One Example</a:t>
            </a:r>
          </a:p>
        </p:txBody>
      </p:sp>
      <p:sp>
        <p:nvSpPr>
          <p:cNvPr id="3" name="Title 2"/>
          <p:cNvSpPr>
            <a:spLocks noGrp="1"/>
          </p:cNvSpPr>
          <p:nvPr>
            <p:ph type="title"/>
          </p:nvPr>
        </p:nvSpPr>
        <p:spPr/>
        <p:txBody>
          <a:bodyPr/>
          <a:lstStyle/>
          <a:p>
            <a:r>
              <a:rPr lang="en-US" dirty="0"/>
              <a:t>Conducting a Quality </a:t>
            </a:r>
            <a:r>
              <a:rPr lang="en-US" dirty="0" smtClean="0"/>
              <a:t>Review</a:t>
            </a:r>
            <a:endParaRPr lang="en-US" dirty="0"/>
          </a:p>
        </p:txBody>
      </p:sp>
    </p:spTree>
    <p:extLst>
      <p:ext uri="{BB962C8B-B14F-4D97-AF65-F5344CB8AC3E}">
        <p14:creationId xmlns:p14="http://schemas.microsoft.com/office/powerpoint/2010/main" val="2315564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1DA692B1-EC55-4023-9554-854A401B5E78}" type="slidenum">
              <a:rPr lang="en-US" altLang="en-US" smtClean="0"/>
              <a:pPr/>
              <a:t>25</a:t>
            </a:fld>
            <a:endParaRPr lang="en-US" altLang="en-US" dirty="0"/>
          </a:p>
        </p:txBody>
      </p:sp>
      <p:sp>
        <p:nvSpPr>
          <p:cNvPr id="12291" name="Content Placeholder 2"/>
          <p:cNvSpPr>
            <a:spLocks noGrp="1"/>
          </p:cNvSpPr>
          <p:nvPr>
            <p:ph sz="quarter" idx="12"/>
          </p:nvPr>
        </p:nvSpPr>
        <p:spPr/>
        <p:txBody>
          <a:bodyPr>
            <a:normAutofit/>
          </a:bodyPr>
          <a:lstStyle/>
          <a:p>
            <a:r>
              <a:rPr lang="en-US" altLang="en-US" dirty="0"/>
              <a:t>Methods include:</a:t>
            </a:r>
          </a:p>
          <a:p>
            <a:pPr lvl="1"/>
            <a:r>
              <a:rPr lang="en-US" altLang="en-US" dirty="0"/>
              <a:t>Reviewing </a:t>
            </a:r>
            <a:r>
              <a:rPr lang="en-US" altLang="en-US" dirty="0" smtClean="0"/>
              <a:t>QR </a:t>
            </a:r>
            <a:r>
              <a:rPr lang="en-US" altLang="en-US" dirty="0"/>
              <a:t>Print Set (recommended)</a:t>
            </a:r>
          </a:p>
          <a:p>
            <a:pPr lvl="1"/>
            <a:r>
              <a:rPr lang="en-US" altLang="en-US" dirty="0"/>
              <a:t>Retracing preparer’s steps</a:t>
            </a:r>
          </a:p>
          <a:p>
            <a:pPr lvl="1"/>
            <a:r>
              <a:rPr lang="en-US" altLang="en-US" dirty="0"/>
              <a:t>Reviewing Summary/Print and linking to input screens</a:t>
            </a:r>
          </a:p>
        </p:txBody>
      </p:sp>
      <p:sp>
        <p:nvSpPr>
          <p:cNvPr id="12290" name="Title 1"/>
          <p:cNvSpPr>
            <a:spLocks noGrp="1"/>
          </p:cNvSpPr>
          <p:nvPr>
            <p:ph type="title"/>
          </p:nvPr>
        </p:nvSpPr>
        <p:spPr/>
        <p:txBody>
          <a:bodyPr/>
          <a:lstStyle/>
          <a:p>
            <a:r>
              <a:rPr lang="en-US" altLang="en-US" dirty="0"/>
              <a:t>Conducting a Quality Review</a:t>
            </a:r>
          </a:p>
        </p:txBody>
      </p:sp>
      <p:sp>
        <p:nvSpPr>
          <p:cNvPr id="2" name="Footer Placeholder 1"/>
          <p:cNvSpPr>
            <a:spLocks noGrp="1"/>
          </p:cNvSpPr>
          <p:nvPr>
            <p:ph type="ftr" sz="quarter" idx="10"/>
          </p:nvPr>
        </p:nvSpPr>
        <p:spPr/>
        <p:txBody>
          <a:bodyPr/>
          <a:lstStyle/>
          <a:p>
            <a:pPr>
              <a:defRPr/>
            </a:pPr>
            <a:r>
              <a:rPr lang="en-US" smtClean="0"/>
              <a:t>NTTC Training – TY2020</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1DA692B1-EC55-4023-9554-854A401B5E78}" type="slidenum">
              <a:rPr lang="en-US" altLang="en-US" smtClean="0"/>
              <a:pPr/>
              <a:t>26</a:t>
            </a:fld>
            <a:endParaRPr lang="en-US" altLang="en-US" dirty="0"/>
          </a:p>
        </p:txBody>
      </p:sp>
      <p:sp>
        <p:nvSpPr>
          <p:cNvPr id="12291" name="Content Placeholder 2"/>
          <p:cNvSpPr>
            <a:spLocks noGrp="1"/>
          </p:cNvSpPr>
          <p:nvPr>
            <p:ph sz="quarter" idx="12"/>
          </p:nvPr>
        </p:nvSpPr>
        <p:spPr/>
        <p:txBody>
          <a:bodyPr>
            <a:normAutofit/>
          </a:bodyPr>
          <a:lstStyle/>
          <a:p>
            <a:r>
              <a:rPr lang="en-US" altLang="en-US" dirty="0"/>
              <a:t>QR on computer rather than printed return</a:t>
            </a:r>
          </a:p>
          <a:p>
            <a:pPr lvl="1"/>
            <a:r>
              <a:rPr lang="en-US" altLang="en-US" dirty="0"/>
              <a:t>Incomplete/missing forms are apparent</a:t>
            </a:r>
          </a:p>
          <a:p>
            <a:pPr lvl="1"/>
            <a:r>
              <a:rPr lang="en-US" altLang="en-US" dirty="0"/>
              <a:t>Ease of updating errors</a:t>
            </a:r>
          </a:p>
          <a:p>
            <a:pPr lvl="1"/>
            <a:r>
              <a:rPr lang="en-US" altLang="en-US" dirty="0"/>
              <a:t>Saves paper and ink/toner</a:t>
            </a:r>
          </a:p>
          <a:p>
            <a:pPr lvl="1"/>
            <a:endParaRPr lang="en-US" altLang="en-US" dirty="0"/>
          </a:p>
        </p:txBody>
      </p:sp>
      <p:sp>
        <p:nvSpPr>
          <p:cNvPr id="12290" name="Title 1"/>
          <p:cNvSpPr>
            <a:spLocks noGrp="1"/>
          </p:cNvSpPr>
          <p:nvPr>
            <p:ph type="title"/>
          </p:nvPr>
        </p:nvSpPr>
        <p:spPr/>
        <p:txBody>
          <a:bodyPr/>
          <a:lstStyle/>
          <a:p>
            <a:r>
              <a:rPr lang="en-US" altLang="en-US" dirty="0"/>
              <a:t>Conducting a Quality Review</a:t>
            </a:r>
          </a:p>
        </p:txBody>
      </p:sp>
      <p:sp>
        <p:nvSpPr>
          <p:cNvPr id="2" name="Footer Placeholder 1"/>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2664156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528A4C-121C-4D59-B53C-87624A25A9DE}" type="slidenum">
              <a:rPr lang="en-US" altLang="en-US" smtClean="0"/>
              <a:pPr/>
              <a:t>27</a:t>
            </a:fld>
            <a:endParaRPr lang="en-US" altLang="en-US" dirty="0"/>
          </a:p>
        </p:txBody>
      </p:sp>
      <p:sp>
        <p:nvSpPr>
          <p:cNvPr id="5" name="Content Placeholder 4"/>
          <p:cNvSpPr>
            <a:spLocks noGrp="1"/>
          </p:cNvSpPr>
          <p:nvPr>
            <p:ph sz="quarter" idx="12"/>
          </p:nvPr>
        </p:nvSpPr>
        <p:spPr/>
        <p:txBody>
          <a:bodyPr>
            <a:normAutofit/>
          </a:bodyPr>
          <a:lstStyle/>
          <a:p>
            <a:r>
              <a:rPr lang="en-US" dirty="0"/>
              <a:t>This example </a:t>
            </a:r>
            <a:r>
              <a:rPr lang="en-US" dirty="0" smtClean="0"/>
              <a:t>is for a typical tax return for a young married couple</a:t>
            </a:r>
          </a:p>
          <a:p>
            <a:pPr lvl="1"/>
            <a:r>
              <a:rPr lang="en-US" dirty="0"/>
              <a:t>MFJ with </a:t>
            </a:r>
            <a:r>
              <a:rPr lang="en-US" dirty="0" smtClean="0"/>
              <a:t>two </a:t>
            </a:r>
            <a:r>
              <a:rPr lang="en-US" dirty="0"/>
              <a:t>dependent </a:t>
            </a:r>
            <a:r>
              <a:rPr lang="en-US" dirty="0" smtClean="0"/>
              <a:t>children (age 6 and 14)</a:t>
            </a:r>
            <a:endParaRPr lang="en-US" dirty="0"/>
          </a:p>
          <a:p>
            <a:pPr lvl="1"/>
            <a:r>
              <a:rPr lang="en-US" dirty="0"/>
              <a:t>Two </a:t>
            </a:r>
            <a:r>
              <a:rPr lang="en-US" dirty="0" smtClean="0"/>
              <a:t>W-2s (one with </a:t>
            </a:r>
            <a:r>
              <a:rPr lang="en-US" dirty="0" smtClean="0"/>
              <a:t>401(k) </a:t>
            </a:r>
            <a:r>
              <a:rPr lang="en-US" dirty="0" smtClean="0"/>
              <a:t>contribution)</a:t>
            </a:r>
          </a:p>
          <a:p>
            <a:pPr lvl="1"/>
            <a:r>
              <a:rPr lang="en-US" dirty="0" smtClean="0"/>
              <a:t>Unemployment</a:t>
            </a:r>
            <a:endParaRPr lang="en-US" dirty="0"/>
          </a:p>
          <a:p>
            <a:pPr lvl="1"/>
            <a:r>
              <a:rPr lang="en-US" dirty="0"/>
              <a:t>Child Care Payments</a:t>
            </a:r>
          </a:p>
          <a:p>
            <a:endParaRPr lang="en-US" dirty="0"/>
          </a:p>
        </p:txBody>
      </p:sp>
      <p:sp>
        <p:nvSpPr>
          <p:cNvPr id="2" name="Title 1"/>
          <p:cNvSpPr>
            <a:spLocks noGrp="1"/>
          </p:cNvSpPr>
          <p:nvPr>
            <p:ph type="title"/>
          </p:nvPr>
        </p:nvSpPr>
        <p:spPr/>
        <p:txBody>
          <a:bodyPr>
            <a:normAutofit/>
          </a:bodyPr>
          <a:lstStyle/>
          <a:p>
            <a:r>
              <a:rPr lang="en-US" dirty="0" smtClean="0"/>
              <a:t>Quality Review Example</a:t>
            </a:r>
            <a:endParaRPr lang="en-US" dirty="0"/>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3059003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24800" y="5867400"/>
            <a:ext cx="40386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057400" y="641970"/>
            <a:ext cx="8943975" cy="5495925"/>
          </a:xfrm>
          <a:prstGeom prst="rect">
            <a:avLst/>
          </a:prstGeom>
          <a:ln w="9525">
            <a:solidFill>
              <a:schemeClr val="tx1"/>
            </a:solidFill>
          </a:ln>
        </p:spPr>
      </p:pic>
      <p:sp>
        <p:nvSpPr>
          <p:cNvPr id="5" name="Slide Number Placeholder 4"/>
          <p:cNvSpPr>
            <a:spLocks noGrp="1"/>
          </p:cNvSpPr>
          <p:nvPr>
            <p:ph type="sldNum" sz="quarter" idx="12"/>
          </p:nvPr>
        </p:nvSpPr>
        <p:spPr/>
        <p:txBody>
          <a:bodyPr/>
          <a:lstStyle/>
          <a:p>
            <a:fld id="{CA490CF2-FAB2-41A2-ABE5-75D902730BA0}" type="slidenum">
              <a:rPr lang="en-US" smtClean="0"/>
              <a:pPr/>
              <a:t>28</a:t>
            </a:fld>
            <a:endParaRPr lang="en-US" dirty="0"/>
          </a:p>
        </p:txBody>
      </p:sp>
      <p:sp>
        <p:nvSpPr>
          <p:cNvPr id="2" name="Title 1"/>
          <p:cNvSpPr>
            <a:spLocks noGrp="1"/>
          </p:cNvSpPr>
          <p:nvPr>
            <p:ph type="title"/>
          </p:nvPr>
        </p:nvSpPr>
        <p:spPr/>
        <p:txBody>
          <a:bodyPr>
            <a:normAutofit fontScale="90000"/>
          </a:bodyPr>
          <a:lstStyle/>
          <a:p>
            <a:r>
              <a:rPr lang="en-US" dirty="0"/>
              <a:t>Quality Review Return PDF</a:t>
            </a:r>
          </a:p>
        </p:txBody>
      </p:sp>
      <p:sp>
        <p:nvSpPr>
          <p:cNvPr id="8" name="TextBox 7"/>
          <p:cNvSpPr txBox="1"/>
          <p:nvPr/>
        </p:nvSpPr>
        <p:spPr>
          <a:xfrm>
            <a:off x="3587749" y="5422612"/>
            <a:ext cx="3879851" cy="584775"/>
          </a:xfrm>
          <a:prstGeom prst="rect">
            <a:avLst/>
          </a:prstGeom>
          <a:noFill/>
          <a:ln w="38100">
            <a:solidFill>
              <a:srgbClr val="FF0000"/>
            </a:solidFill>
          </a:ln>
        </p:spPr>
        <p:txBody>
          <a:bodyPr wrap="square" rtlCol="0">
            <a:spAutoFit/>
          </a:bodyPr>
          <a:lstStyle/>
          <a:p>
            <a:pPr algn="ctr"/>
            <a:r>
              <a:rPr lang="en-US" sz="3200" dirty="0"/>
              <a:t>Select Quality Review</a:t>
            </a:r>
          </a:p>
        </p:txBody>
      </p:sp>
      <p:cxnSp>
        <p:nvCxnSpPr>
          <p:cNvPr id="12" name="Straight Arrow Connector 11"/>
          <p:cNvCxnSpPr/>
          <p:nvPr/>
        </p:nvCxnSpPr>
        <p:spPr>
          <a:xfrm>
            <a:off x="7467600" y="5715000"/>
            <a:ext cx="914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763000" y="2865725"/>
            <a:ext cx="19050" cy="8630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pPr>
              <a:defRPr/>
            </a:pPr>
            <a:r>
              <a:rPr lang="en-US" smtClean="0"/>
              <a:t>NTTC Training – TY2020</a:t>
            </a:r>
            <a:endParaRPr lang="en-US" dirty="0"/>
          </a:p>
        </p:txBody>
      </p:sp>
      <p:sp>
        <p:nvSpPr>
          <p:cNvPr id="11" name="TextBox 10"/>
          <p:cNvSpPr txBox="1"/>
          <p:nvPr/>
        </p:nvSpPr>
        <p:spPr>
          <a:xfrm>
            <a:off x="8053629" y="2251213"/>
            <a:ext cx="1418742" cy="584775"/>
          </a:xfrm>
          <a:prstGeom prst="rect">
            <a:avLst/>
          </a:prstGeom>
          <a:noFill/>
          <a:ln w="38100">
            <a:solidFill>
              <a:srgbClr val="FF0000"/>
            </a:solidFill>
          </a:ln>
        </p:spPr>
        <p:txBody>
          <a:bodyPr wrap="square" rtlCol="0">
            <a:spAutoFit/>
          </a:bodyPr>
          <a:lstStyle/>
          <a:p>
            <a:pPr algn="ctr"/>
            <a:r>
              <a:rPr lang="en-US" sz="3200" dirty="0" smtClean="0"/>
              <a:t>Click</a:t>
            </a:r>
            <a:endParaRPr lang="en-US" sz="3200" dirty="0"/>
          </a:p>
        </p:txBody>
      </p:sp>
      <p:sp>
        <p:nvSpPr>
          <p:cNvPr id="19" name="TextBox 18"/>
          <p:cNvSpPr txBox="1"/>
          <p:nvPr/>
        </p:nvSpPr>
        <p:spPr>
          <a:xfrm>
            <a:off x="4495800" y="914400"/>
            <a:ext cx="1752600" cy="369332"/>
          </a:xfrm>
          <a:prstGeom prst="rect">
            <a:avLst/>
          </a:prstGeom>
          <a:solidFill>
            <a:schemeClr val="bg1">
              <a:lumMod val="85000"/>
            </a:schemeClr>
          </a:solidFill>
        </p:spPr>
        <p:txBody>
          <a:bodyPr wrap="square" rtlCol="0">
            <a:spAutoFit/>
          </a:bodyPr>
          <a:lstStyle/>
          <a:p>
            <a:endParaRPr lang="en-US" dirty="0"/>
          </a:p>
        </p:txBody>
      </p:sp>
      <p:sp>
        <p:nvSpPr>
          <p:cNvPr id="20" name="TextBox 19"/>
          <p:cNvSpPr txBox="1"/>
          <p:nvPr/>
        </p:nvSpPr>
        <p:spPr>
          <a:xfrm>
            <a:off x="2209800" y="914400"/>
            <a:ext cx="1752600" cy="369332"/>
          </a:xfrm>
          <a:prstGeom prst="rect">
            <a:avLst/>
          </a:prstGeom>
          <a:solidFill>
            <a:schemeClr val="bg1">
              <a:lumMod val="85000"/>
            </a:schemeClr>
          </a:solidFill>
        </p:spPr>
        <p:txBody>
          <a:bodyPr wrap="square" rtlCol="0">
            <a:spAutoFit/>
          </a:bodyPr>
          <a:lstStyle/>
          <a:p>
            <a:endParaRPr lang="en-US" dirty="0"/>
          </a:p>
        </p:txBody>
      </p:sp>
    </p:spTree>
    <p:extLst>
      <p:ext uri="{BB962C8B-B14F-4D97-AF65-F5344CB8AC3E}">
        <p14:creationId xmlns:p14="http://schemas.microsoft.com/office/powerpoint/2010/main" val="1922886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9-09-10 at 10.05.21 AM.png"/>
          <p:cNvPicPr>
            <a:picLocks noChangeAspect="1"/>
          </p:cNvPicPr>
          <p:nvPr/>
        </p:nvPicPr>
        <p:blipFill>
          <a:blip r:embed="rId3"/>
          <a:stretch>
            <a:fillRect/>
          </a:stretch>
        </p:blipFill>
        <p:spPr>
          <a:xfrm>
            <a:off x="1651000" y="381000"/>
            <a:ext cx="10160000" cy="4572000"/>
          </a:xfrm>
          <a:prstGeom prst="rect">
            <a:avLst/>
          </a:prstGeom>
        </p:spPr>
      </p:pic>
      <p:sp>
        <p:nvSpPr>
          <p:cNvPr id="6" name="Slide Number Placeholder 5"/>
          <p:cNvSpPr>
            <a:spLocks noGrp="1"/>
          </p:cNvSpPr>
          <p:nvPr>
            <p:ph type="sldNum" sz="quarter" idx="12"/>
          </p:nvPr>
        </p:nvSpPr>
        <p:spPr/>
        <p:txBody>
          <a:bodyPr/>
          <a:lstStyle/>
          <a:p>
            <a:fld id="{22984E94-CBDC-48D6-B06C-D8BA29E38469}" type="slidenum">
              <a:rPr lang="en-US" altLang="en-US" smtClean="0"/>
              <a:pPr/>
              <a:t>29</a:t>
            </a:fld>
            <a:endParaRPr lang="en-US" altLang="en-US" dirty="0"/>
          </a:p>
        </p:txBody>
      </p:sp>
      <p:sp>
        <p:nvSpPr>
          <p:cNvPr id="4" name="Title 3"/>
          <p:cNvSpPr>
            <a:spLocks noGrp="1"/>
          </p:cNvSpPr>
          <p:nvPr>
            <p:ph type="title"/>
          </p:nvPr>
        </p:nvSpPr>
        <p:spPr/>
        <p:txBody>
          <a:bodyPr>
            <a:normAutofit fontScale="90000"/>
          </a:bodyPr>
          <a:lstStyle/>
          <a:p>
            <a:r>
              <a:rPr lang="en-US" dirty="0"/>
              <a:t>Personal Information Summary</a:t>
            </a:r>
          </a:p>
        </p:txBody>
      </p:sp>
      <p:sp>
        <p:nvSpPr>
          <p:cNvPr id="7" name="Rectangle 6"/>
          <p:cNvSpPr/>
          <p:nvPr/>
        </p:nvSpPr>
        <p:spPr>
          <a:xfrm>
            <a:off x="5222574" y="4953000"/>
            <a:ext cx="3540426" cy="999789"/>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Review and check for errors</a:t>
            </a:r>
            <a:endParaRPr lang="en-US" sz="3200" dirty="0">
              <a:solidFill>
                <a:schemeClr val="tx1"/>
              </a:solidFill>
            </a:endParaRPr>
          </a:p>
        </p:txBody>
      </p:sp>
      <p:sp>
        <p:nvSpPr>
          <p:cNvPr id="2" name="Footer Placeholder 1"/>
          <p:cNvSpPr>
            <a:spLocks noGrp="1"/>
          </p:cNvSpPr>
          <p:nvPr>
            <p:ph type="ftr" sz="quarter" idx="11"/>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2726104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NTTC Training – TY2020</a:t>
            </a: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3</a:t>
            </a:fld>
            <a:endParaRPr lang="en-US" altLang="en-US" dirty="0"/>
          </a:p>
        </p:txBody>
      </p:sp>
      <p:sp>
        <p:nvSpPr>
          <p:cNvPr id="4" name="Content Placeholder 3"/>
          <p:cNvSpPr>
            <a:spLocks noGrp="1"/>
          </p:cNvSpPr>
          <p:nvPr>
            <p:ph sz="quarter" idx="12"/>
          </p:nvPr>
        </p:nvSpPr>
        <p:spPr/>
        <p:txBody>
          <a:bodyPr>
            <a:normAutofit/>
          </a:bodyPr>
          <a:lstStyle/>
          <a:p>
            <a:r>
              <a:rPr lang="en-US" dirty="0"/>
              <a:t>Learners will:</a:t>
            </a:r>
          </a:p>
          <a:p>
            <a:pPr lvl="1"/>
            <a:r>
              <a:rPr lang="en-US" dirty="0"/>
              <a:t>Understand why quality review is important</a:t>
            </a:r>
          </a:p>
          <a:p>
            <a:pPr lvl="1"/>
            <a:r>
              <a:rPr lang="en-US" dirty="0"/>
              <a:t>Explore benefits of quality review</a:t>
            </a:r>
          </a:p>
          <a:p>
            <a:pPr lvl="1"/>
            <a:r>
              <a:rPr lang="en-US" dirty="0"/>
              <a:t>Review basic quality review process</a:t>
            </a:r>
          </a:p>
          <a:p>
            <a:pPr lvl="1"/>
            <a:r>
              <a:rPr lang="en-US" dirty="0"/>
              <a:t>Learn one QR technique using QR Print Set</a:t>
            </a:r>
          </a:p>
          <a:p>
            <a:pPr lvl="1"/>
            <a:r>
              <a:rPr lang="en-US" dirty="0"/>
              <a:t>Review real life examples illustrating value of a good QR</a:t>
            </a:r>
          </a:p>
          <a:p>
            <a:pPr lvl="1"/>
            <a:r>
              <a:rPr lang="en-US" dirty="0"/>
              <a:t>Discuss </a:t>
            </a:r>
            <a:r>
              <a:rPr lang="en-US" i="1" dirty="0"/>
              <a:t>Best Practices for Quality Review</a:t>
            </a:r>
          </a:p>
          <a:p>
            <a:pPr lvl="1"/>
            <a:endParaRPr lang="en-US" dirty="0"/>
          </a:p>
          <a:p>
            <a:pPr lvl="1"/>
            <a:endParaRPr lang="en-US" dirty="0"/>
          </a:p>
        </p:txBody>
      </p:sp>
      <p:sp>
        <p:nvSpPr>
          <p:cNvPr id="5" name="Title 4"/>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484900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528A4C-121C-4D59-B53C-87624A25A9DE}" type="slidenum">
              <a:rPr lang="en-US" altLang="en-US" smtClean="0"/>
              <a:pPr/>
              <a:t>30</a:t>
            </a:fld>
            <a:endParaRPr lang="en-US" altLang="en-US" dirty="0"/>
          </a:p>
        </p:txBody>
      </p:sp>
      <p:sp>
        <p:nvSpPr>
          <p:cNvPr id="5" name="Content Placeholder 4"/>
          <p:cNvSpPr>
            <a:spLocks noGrp="1"/>
          </p:cNvSpPr>
          <p:nvPr>
            <p:ph sz="quarter" idx="12"/>
          </p:nvPr>
        </p:nvSpPr>
        <p:spPr>
          <a:xfrm>
            <a:off x="1278832" y="1761433"/>
            <a:ext cx="9846367" cy="4023360"/>
          </a:xfrm>
        </p:spPr>
        <p:txBody>
          <a:bodyPr>
            <a:normAutofit/>
          </a:bodyPr>
          <a:lstStyle/>
          <a:p>
            <a:r>
              <a:rPr lang="en-US" dirty="0"/>
              <a:t>What credits or forms might you expect to see?</a:t>
            </a:r>
          </a:p>
          <a:p>
            <a:pPr lvl="1"/>
            <a:r>
              <a:rPr lang="en-US" dirty="0"/>
              <a:t>Child Tax Credit (both Sean and Thomas)</a:t>
            </a:r>
          </a:p>
          <a:p>
            <a:pPr lvl="1"/>
            <a:r>
              <a:rPr lang="en-US" dirty="0"/>
              <a:t>Retirement Savings Credit (Form 8880)</a:t>
            </a:r>
          </a:p>
          <a:p>
            <a:pPr lvl="1"/>
            <a:r>
              <a:rPr lang="en-US" dirty="0"/>
              <a:t>Child Care Credit (only Sean, Form 2441)</a:t>
            </a:r>
          </a:p>
          <a:p>
            <a:pPr lvl="1"/>
            <a:r>
              <a:rPr lang="en-US" dirty="0"/>
              <a:t>Additional Child Tax Credit (Refundable, Form 8812)</a:t>
            </a:r>
          </a:p>
          <a:p>
            <a:pPr lvl="1"/>
            <a:r>
              <a:rPr lang="en-US" dirty="0"/>
              <a:t>Earned Income Credit (Refundable, Schedule EIC</a:t>
            </a:r>
            <a:r>
              <a:rPr lang="en-US" dirty="0" smtClean="0"/>
              <a:t>)</a:t>
            </a:r>
          </a:p>
          <a:p>
            <a:endParaRPr lang="en-US" dirty="0"/>
          </a:p>
        </p:txBody>
      </p:sp>
      <p:sp>
        <p:nvSpPr>
          <p:cNvPr id="2" name="Title 1"/>
          <p:cNvSpPr>
            <a:spLocks noGrp="1"/>
          </p:cNvSpPr>
          <p:nvPr>
            <p:ph type="title"/>
          </p:nvPr>
        </p:nvSpPr>
        <p:spPr/>
        <p:txBody>
          <a:bodyPr>
            <a:normAutofit/>
          </a:bodyPr>
          <a:lstStyle/>
          <a:p>
            <a:r>
              <a:rPr lang="en-US" dirty="0"/>
              <a:t>Review Intake Booklet</a:t>
            </a:r>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388214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28A4C-121C-4D59-B53C-87624A25A9DE}" type="slidenum">
              <a:rPr lang="en-US" altLang="en-US" smtClean="0"/>
              <a:pPr/>
              <a:t>31</a:t>
            </a:fld>
            <a:endParaRPr lang="en-US" altLang="en-US" dirty="0"/>
          </a:p>
        </p:txBody>
      </p:sp>
      <p:sp>
        <p:nvSpPr>
          <p:cNvPr id="2" name="Title 1"/>
          <p:cNvSpPr>
            <a:spLocks noGrp="1"/>
          </p:cNvSpPr>
          <p:nvPr>
            <p:ph type="title"/>
          </p:nvPr>
        </p:nvSpPr>
        <p:spPr/>
        <p:txBody>
          <a:bodyPr>
            <a:normAutofit/>
          </a:bodyPr>
          <a:lstStyle/>
          <a:p>
            <a:r>
              <a:rPr lang="en-US" dirty="0"/>
              <a:t>Listing of Forms </a:t>
            </a:r>
          </a:p>
        </p:txBody>
      </p:sp>
      <p:sp>
        <p:nvSpPr>
          <p:cNvPr id="6" name="Rectangle 5"/>
          <p:cNvSpPr/>
          <p:nvPr/>
        </p:nvSpPr>
        <p:spPr>
          <a:xfrm>
            <a:off x="3048000" y="4555548"/>
            <a:ext cx="6934200" cy="1143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Verify list </a:t>
            </a:r>
            <a:r>
              <a:rPr lang="en-US" sz="3200" dirty="0">
                <a:solidFill>
                  <a:schemeClr val="tx1"/>
                </a:solidFill>
              </a:rPr>
              <a:t>matches </a:t>
            </a:r>
            <a:r>
              <a:rPr lang="en-US" sz="3200" dirty="0" smtClean="0">
                <a:solidFill>
                  <a:schemeClr val="tx1"/>
                </a:solidFill>
              </a:rPr>
              <a:t>documents taxpayer </a:t>
            </a:r>
            <a:r>
              <a:rPr lang="en-US" sz="3200" dirty="0">
                <a:solidFill>
                  <a:schemeClr val="tx1"/>
                </a:solidFill>
              </a:rPr>
              <a:t>has provided</a:t>
            </a:r>
          </a:p>
        </p:txBody>
      </p:sp>
      <p:sp>
        <p:nvSpPr>
          <p:cNvPr id="7" name="Footer Placeholder 6"/>
          <p:cNvSpPr>
            <a:spLocks noGrp="1"/>
          </p:cNvSpPr>
          <p:nvPr>
            <p:ph type="ftr" sz="quarter" idx="11"/>
          </p:nvPr>
        </p:nvSpPr>
        <p:spPr/>
        <p:txBody>
          <a:bodyPr/>
          <a:lstStyle/>
          <a:p>
            <a:pPr>
              <a:defRPr/>
            </a:pPr>
            <a:r>
              <a:rPr lang="en-US" smtClean="0"/>
              <a:t>NTTC Training – TY2020</a:t>
            </a:r>
            <a:endParaRPr lang="en-US" dirty="0"/>
          </a:p>
        </p:txBody>
      </p:sp>
      <p:pic>
        <p:nvPicPr>
          <p:cNvPr id="11" name="Picture 10" descr="Screen Shot 2019-09-10 at 10.06.51 AM.png"/>
          <p:cNvPicPr>
            <a:picLocks noChangeAspect="1"/>
          </p:cNvPicPr>
          <p:nvPr/>
        </p:nvPicPr>
        <p:blipFill>
          <a:blip r:embed="rId3"/>
          <a:stretch>
            <a:fillRect/>
          </a:stretch>
        </p:blipFill>
        <p:spPr>
          <a:xfrm>
            <a:off x="2209800" y="285750"/>
            <a:ext cx="9064031" cy="4057650"/>
          </a:xfrm>
          <a:prstGeom prst="rect">
            <a:avLst/>
          </a:prstGeom>
        </p:spPr>
      </p:pic>
    </p:spTree>
    <p:extLst>
      <p:ext uri="{BB962C8B-B14F-4D97-AF65-F5344CB8AC3E}">
        <p14:creationId xmlns:p14="http://schemas.microsoft.com/office/powerpoint/2010/main" val="1853336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9-09-10 at 10.13.53 AM.png"/>
          <p:cNvPicPr>
            <a:picLocks noChangeAspect="1"/>
          </p:cNvPicPr>
          <p:nvPr/>
        </p:nvPicPr>
        <p:blipFill>
          <a:blip r:embed="rId3"/>
          <a:stretch>
            <a:fillRect/>
          </a:stretch>
        </p:blipFill>
        <p:spPr>
          <a:xfrm>
            <a:off x="2057400" y="152401"/>
            <a:ext cx="9605485" cy="5115422"/>
          </a:xfrm>
          <a:prstGeom prst="rect">
            <a:avLst/>
          </a:prstGeom>
        </p:spPr>
      </p:pic>
      <p:sp>
        <p:nvSpPr>
          <p:cNvPr id="4" name="Slide Number Placeholder 3"/>
          <p:cNvSpPr>
            <a:spLocks noGrp="1"/>
          </p:cNvSpPr>
          <p:nvPr>
            <p:ph type="sldNum" sz="quarter" idx="12"/>
          </p:nvPr>
        </p:nvSpPr>
        <p:spPr/>
        <p:txBody>
          <a:bodyPr/>
          <a:lstStyle/>
          <a:p>
            <a:fld id="{91F1A0CD-F361-46C0-A14A-2143AD6DC15E}" type="slidenum">
              <a:rPr lang="en-US" altLang="en-US" smtClean="0"/>
              <a:pPr/>
              <a:t>32</a:t>
            </a:fld>
            <a:endParaRPr lang="en-US" altLang="en-US" dirty="0"/>
          </a:p>
        </p:txBody>
      </p:sp>
      <p:sp>
        <p:nvSpPr>
          <p:cNvPr id="2" name="Title 1"/>
          <p:cNvSpPr>
            <a:spLocks noGrp="1"/>
          </p:cNvSpPr>
          <p:nvPr>
            <p:ph type="title"/>
          </p:nvPr>
        </p:nvSpPr>
        <p:spPr/>
        <p:txBody>
          <a:bodyPr>
            <a:normAutofit/>
          </a:bodyPr>
          <a:lstStyle/>
          <a:p>
            <a:r>
              <a:rPr lang="en-US" dirty="0" smtClean="0"/>
              <a:t>Verify Unemployment</a:t>
            </a:r>
            <a:endParaRPr lang="en-US" dirty="0"/>
          </a:p>
        </p:txBody>
      </p:sp>
      <p:sp>
        <p:nvSpPr>
          <p:cNvPr id="5" name="Footer Placeholder 4"/>
          <p:cNvSpPr>
            <a:spLocks noGrp="1"/>
          </p:cNvSpPr>
          <p:nvPr>
            <p:ph type="ftr" sz="quarter" idx="11"/>
          </p:nvPr>
        </p:nvSpPr>
        <p:spPr/>
        <p:txBody>
          <a:bodyPr/>
          <a:lstStyle/>
          <a:p>
            <a:pPr>
              <a:defRPr/>
            </a:pPr>
            <a:r>
              <a:rPr lang="en-US" smtClean="0"/>
              <a:t>NTTC Training – TY2020</a:t>
            </a:r>
            <a:endParaRPr lang="en-US" dirty="0"/>
          </a:p>
        </p:txBody>
      </p:sp>
      <p:sp>
        <p:nvSpPr>
          <p:cNvPr id="12" name="TextBox 11"/>
          <p:cNvSpPr txBox="1"/>
          <p:nvPr/>
        </p:nvSpPr>
        <p:spPr>
          <a:xfrm>
            <a:off x="3505200" y="4648200"/>
            <a:ext cx="7391400" cy="369332"/>
          </a:xfrm>
          <a:prstGeom prst="rect">
            <a:avLst/>
          </a:prstGeom>
          <a:solidFill>
            <a:srgbClr val="FFFFFF"/>
          </a:solidFill>
        </p:spPr>
        <p:txBody>
          <a:bodyPr wrap="square" rtlCol="0">
            <a:spAutoFit/>
          </a:bodyPr>
          <a:lstStyle/>
          <a:p>
            <a:endParaRPr lang="en-US" dirty="0">
              <a:solidFill>
                <a:srgbClr val="FFFFFF"/>
              </a:solidFill>
            </a:endParaRPr>
          </a:p>
        </p:txBody>
      </p:sp>
      <p:sp>
        <p:nvSpPr>
          <p:cNvPr id="9" name="Rectangle 8"/>
          <p:cNvSpPr/>
          <p:nvPr/>
        </p:nvSpPr>
        <p:spPr>
          <a:xfrm>
            <a:off x="2057400" y="3505200"/>
            <a:ext cx="9601200" cy="1143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514600" y="4876800"/>
            <a:ext cx="8686800" cy="108370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Form 1099-G will not be displayed – verify the information here. Social Security benefits Form 1099-SSA also displayed on this screen</a:t>
            </a:r>
            <a:endParaRPr lang="en-US" sz="2400" dirty="0">
              <a:solidFill>
                <a:schemeClr val="tx1"/>
              </a:solidFill>
            </a:endParaRPr>
          </a:p>
        </p:txBody>
      </p:sp>
    </p:spTree>
    <p:extLst>
      <p:ext uri="{BB962C8B-B14F-4D97-AF65-F5344CB8AC3E}">
        <p14:creationId xmlns:p14="http://schemas.microsoft.com/office/powerpoint/2010/main" val="2301502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reen Shot 2019-09-10 at 10.19.43 AM.png"/>
          <p:cNvPicPr>
            <a:picLocks noChangeAspect="1"/>
          </p:cNvPicPr>
          <p:nvPr/>
        </p:nvPicPr>
        <p:blipFill>
          <a:blip r:embed="rId3"/>
          <a:srcRect t="1252"/>
          <a:stretch>
            <a:fillRect/>
          </a:stretch>
        </p:blipFill>
        <p:spPr>
          <a:xfrm>
            <a:off x="1447800" y="152400"/>
            <a:ext cx="9067800" cy="6010328"/>
          </a:xfrm>
          <a:prstGeom prst="rect">
            <a:avLst/>
          </a:prstGeom>
        </p:spPr>
      </p:pic>
      <p:sp>
        <p:nvSpPr>
          <p:cNvPr id="4" name="Slide Number Placeholder 3"/>
          <p:cNvSpPr>
            <a:spLocks noGrp="1"/>
          </p:cNvSpPr>
          <p:nvPr>
            <p:ph type="sldNum" sz="quarter" idx="12"/>
          </p:nvPr>
        </p:nvSpPr>
        <p:spPr/>
        <p:txBody>
          <a:bodyPr/>
          <a:lstStyle/>
          <a:p>
            <a:pPr>
              <a:defRPr/>
            </a:pPr>
            <a:fld id="{91F1A0CD-F361-46C0-A14A-2143AD6DC15E}" type="slidenum">
              <a:rPr lang="en-US" altLang="en-US" smtClean="0">
                <a:solidFill>
                  <a:prstClr val="black">
                    <a:tint val="75000"/>
                  </a:prstClr>
                </a:solidFill>
              </a:rPr>
              <a:pPr>
                <a:defRPr/>
              </a:pPr>
              <a:t>33</a:t>
            </a:fld>
            <a:endParaRPr lang="en-US" altLang="en-US" dirty="0">
              <a:solidFill>
                <a:prstClr val="black">
                  <a:tint val="75000"/>
                </a:prstClr>
              </a:solidFill>
            </a:endParaRPr>
          </a:p>
        </p:txBody>
      </p:sp>
      <p:sp>
        <p:nvSpPr>
          <p:cNvPr id="2" name="Title 1"/>
          <p:cNvSpPr>
            <a:spLocks noGrp="1"/>
          </p:cNvSpPr>
          <p:nvPr>
            <p:ph type="title"/>
          </p:nvPr>
        </p:nvSpPr>
        <p:spPr/>
        <p:txBody>
          <a:bodyPr/>
          <a:lstStyle/>
          <a:p>
            <a:r>
              <a:rPr lang="en-US" dirty="0" smtClean="0"/>
              <a:t>Verify W-2 information</a:t>
            </a:r>
            <a:endParaRPr lang="en-US" dirty="0"/>
          </a:p>
        </p:txBody>
      </p:sp>
      <p:sp>
        <p:nvSpPr>
          <p:cNvPr id="8" name="Rectangle 7"/>
          <p:cNvSpPr/>
          <p:nvPr/>
        </p:nvSpPr>
        <p:spPr>
          <a:xfrm>
            <a:off x="9296400" y="3581400"/>
            <a:ext cx="2607573" cy="1828801"/>
          </a:xfrm>
          <a:prstGeom prst="rect">
            <a:avLst/>
          </a:prstGeom>
          <a:solidFill>
            <a:srgbClr val="FFFFFF"/>
          </a:solid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Code D may mean a retirement Savings Credit is present which should be verified</a:t>
            </a:r>
            <a:endParaRPr lang="en-US" sz="2400" b="1" dirty="0">
              <a:solidFill>
                <a:schemeClr val="tx1"/>
              </a:solidFill>
            </a:endParaRPr>
          </a:p>
        </p:txBody>
      </p:sp>
      <p:cxnSp>
        <p:nvCxnSpPr>
          <p:cNvPr id="10" name="Straight Arrow Connector 9"/>
          <p:cNvCxnSpPr>
            <a:stCxn id="8" idx="1"/>
          </p:cNvCxnSpPr>
          <p:nvPr/>
        </p:nvCxnSpPr>
        <p:spPr>
          <a:xfrm rot="10800000">
            <a:off x="8610600" y="2819401"/>
            <a:ext cx="685800" cy="167640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756390" y="4191000"/>
            <a:ext cx="3272810" cy="914400"/>
          </a:xfrm>
          <a:prstGeom prst="rect">
            <a:avLst/>
          </a:prstGeom>
          <a:solidFill>
            <a:srgbClr val="FFFFFF"/>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Does the address match the taxpayer’s W-2?</a:t>
            </a:r>
            <a:endParaRPr lang="en-US" sz="2400" b="1" dirty="0">
              <a:solidFill>
                <a:schemeClr val="tx1"/>
              </a:solidFill>
            </a:endParaRPr>
          </a:p>
        </p:txBody>
      </p:sp>
      <p:cxnSp>
        <p:nvCxnSpPr>
          <p:cNvPr id="9" name="Straight Arrow Connector 8"/>
          <p:cNvCxnSpPr>
            <a:stCxn id="5" idx="0"/>
          </p:cNvCxnSpPr>
          <p:nvPr/>
        </p:nvCxnSpPr>
        <p:spPr>
          <a:xfrm rot="16200000" flipV="1">
            <a:off x="2610799" y="3409003"/>
            <a:ext cx="990600" cy="573393"/>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 name="Footer Placeholder 16"/>
          <p:cNvSpPr>
            <a:spLocks noGrp="1"/>
          </p:cNvSpPr>
          <p:nvPr>
            <p:ph type="ftr" sz="quarter" idx="11"/>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3048911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9-09-10 at 10.17.12 AM.png"/>
          <p:cNvPicPr>
            <a:picLocks noChangeAspect="1"/>
          </p:cNvPicPr>
          <p:nvPr/>
        </p:nvPicPr>
        <p:blipFill>
          <a:blip r:embed="rId3"/>
          <a:stretch>
            <a:fillRect/>
          </a:stretch>
        </p:blipFill>
        <p:spPr>
          <a:xfrm>
            <a:off x="1371600" y="304800"/>
            <a:ext cx="8845550" cy="5834012"/>
          </a:xfrm>
          <a:prstGeom prst="rect">
            <a:avLst/>
          </a:prstGeom>
        </p:spPr>
      </p:pic>
      <p:sp>
        <p:nvSpPr>
          <p:cNvPr id="4" name="Slide Number Placeholder 3"/>
          <p:cNvSpPr>
            <a:spLocks noGrp="1"/>
          </p:cNvSpPr>
          <p:nvPr>
            <p:ph type="sldNum" sz="quarter" idx="12"/>
          </p:nvPr>
        </p:nvSpPr>
        <p:spPr/>
        <p:txBody>
          <a:bodyPr/>
          <a:lstStyle/>
          <a:p>
            <a:pPr>
              <a:defRPr/>
            </a:pPr>
            <a:fld id="{91F1A0CD-F361-46C0-A14A-2143AD6DC15E}" type="slidenum">
              <a:rPr lang="en-US" altLang="en-US" smtClean="0">
                <a:solidFill>
                  <a:prstClr val="black">
                    <a:tint val="75000"/>
                  </a:prstClr>
                </a:solidFill>
              </a:rPr>
              <a:pPr>
                <a:defRPr/>
              </a:pPr>
              <a:t>34</a:t>
            </a:fld>
            <a:endParaRPr lang="en-US" altLang="en-US" dirty="0">
              <a:solidFill>
                <a:prstClr val="black">
                  <a:tint val="75000"/>
                </a:prstClr>
              </a:solidFill>
            </a:endParaRPr>
          </a:p>
        </p:txBody>
      </p:sp>
      <p:sp>
        <p:nvSpPr>
          <p:cNvPr id="2" name="Title 1"/>
          <p:cNvSpPr>
            <a:spLocks noGrp="1"/>
          </p:cNvSpPr>
          <p:nvPr>
            <p:ph type="title"/>
          </p:nvPr>
        </p:nvSpPr>
        <p:spPr/>
        <p:txBody>
          <a:bodyPr/>
          <a:lstStyle/>
          <a:p>
            <a:r>
              <a:rPr lang="en-US" dirty="0" smtClean="0"/>
              <a:t>Verify W-2 information</a:t>
            </a:r>
            <a:endParaRPr lang="en-US" dirty="0"/>
          </a:p>
        </p:txBody>
      </p:sp>
      <p:sp>
        <p:nvSpPr>
          <p:cNvPr id="5" name="Footer Placeholder 4"/>
          <p:cNvSpPr>
            <a:spLocks noGrp="1"/>
          </p:cNvSpPr>
          <p:nvPr>
            <p:ph type="ftr" sz="quarter" idx="11"/>
          </p:nvPr>
        </p:nvSpPr>
        <p:spPr/>
        <p:txBody>
          <a:bodyPr/>
          <a:lstStyle/>
          <a:p>
            <a:pPr>
              <a:defRPr/>
            </a:pPr>
            <a:r>
              <a:rPr lang="en-US" smtClean="0"/>
              <a:t>NTTC Training – TY2020</a:t>
            </a:r>
            <a:endParaRPr lang="en-US" dirty="0"/>
          </a:p>
        </p:txBody>
      </p:sp>
      <p:sp>
        <p:nvSpPr>
          <p:cNvPr id="6" name="Rectangle 5"/>
          <p:cNvSpPr/>
          <p:nvPr/>
        </p:nvSpPr>
        <p:spPr>
          <a:xfrm>
            <a:off x="10134600" y="1066800"/>
            <a:ext cx="1905000" cy="2438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Second W-2</a:t>
            </a:r>
          </a:p>
          <a:p>
            <a:pPr algn="ctr"/>
            <a:r>
              <a:rPr lang="en-US" sz="2400" dirty="0" smtClean="0">
                <a:solidFill>
                  <a:schemeClr val="tx1"/>
                </a:solidFill>
              </a:rPr>
              <a:t> Verify information matches paper document</a:t>
            </a:r>
            <a:endParaRPr lang="en-US" sz="2400" dirty="0">
              <a:solidFill>
                <a:schemeClr val="tx1"/>
              </a:solidFill>
            </a:endParaRPr>
          </a:p>
        </p:txBody>
      </p:sp>
    </p:spTree>
    <p:extLst>
      <p:ext uri="{BB962C8B-B14F-4D97-AF65-F5344CB8AC3E}">
        <p14:creationId xmlns:p14="http://schemas.microsoft.com/office/powerpoint/2010/main" val="813740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Shot 2019-09-10 at 10.21.13 AM.png"/>
          <p:cNvPicPr>
            <a:picLocks noChangeAspect="1"/>
          </p:cNvPicPr>
          <p:nvPr/>
        </p:nvPicPr>
        <p:blipFill>
          <a:blip r:embed="rId3"/>
          <a:stretch>
            <a:fillRect/>
          </a:stretch>
        </p:blipFill>
        <p:spPr>
          <a:xfrm>
            <a:off x="2590800" y="304799"/>
            <a:ext cx="8610600" cy="5968837"/>
          </a:xfrm>
          <a:prstGeom prst="rect">
            <a:avLst/>
          </a:prstGeom>
        </p:spPr>
      </p:pic>
      <p:sp>
        <p:nvSpPr>
          <p:cNvPr id="9" name="Rectangle 8"/>
          <p:cNvSpPr/>
          <p:nvPr/>
        </p:nvSpPr>
        <p:spPr>
          <a:xfrm>
            <a:off x="8229600" y="5867400"/>
            <a:ext cx="35052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B64056A-C7CD-46E6-81B7-1E41162DBBA8}" type="slidenum">
              <a:rPr lang="en-US" altLang="en-US" smtClean="0"/>
              <a:pPr/>
              <a:t>35</a:t>
            </a:fld>
            <a:endParaRPr lang="en-US" altLang="en-US" dirty="0"/>
          </a:p>
        </p:txBody>
      </p:sp>
      <p:sp>
        <p:nvSpPr>
          <p:cNvPr id="4" name="Title 3"/>
          <p:cNvSpPr>
            <a:spLocks noGrp="1"/>
          </p:cNvSpPr>
          <p:nvPr>
            <p:ph type="title"/>
          </p:nvPr>
        </p:nvSpPr>
        <p:spPr/>
        <p:txBody>
          <a:bodyPr>
            <a:normAutofit/>
          </a:bodyPr>
          <a:lstStyle/>
          <a:p>
            <a:r>
              <a:rPr lang="en-US" dirty="0" smtClean="0"/>
              <a:t>Review Form 1040</a:t>
            </a:r>
            <a:endParaRPr lang="en-US" dirty="0"/>
          </a:p>
        </p:txBody>
      </p:sp>
      <p:sp>
        <p:nvSpPr>
          <p:cNvPr id="2" name="Rectangle 1"/>
          <p:cNvSpPr/>
          <p:nvPr/>
        </p:nvSpPr>
        <p:spPr>
          <a:xfrm>
            <a:off x="7162800" y="4419600"/>
            <a:ext cx="3962400" cy="8382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543800" y="6019800"/>
            <a:ext cx="3886200" cy="533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Verify occupations and IPPIN</a:t>
            </a:r>
            <a:endParaRPr lang="en-US" sz="2400" b="1" dirty="0">
              <a:solidFill>
                <a:schemeClr val="tx1"/>
              </a:solidFill>
            </a:endParaRPr>
          </a:p>
        </p:txBody>
      </p:sp>
      <p:cxnSp>
        <p:nvCxnSpPr>
          <p:cNvPr id="8" name="Straight Arrow Connector 7"/>
          <p:cNvCxnSpPr/>
          <p:nvPr/>
        </p:nvCxnSpPr>
        <p:spPr>
          <a:xfrm rot="16200000" flipV="1">
            <a:off x="7810500" y="5448300"/>
            <a:ext cx="685800" cy="457200"/>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10248901" y="5676901"/>
            <a:ext cx="685799"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393809" y="914400"/>
            <a:ext cx="1337611" cy="18288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Verify check boxes here</a:t>
            </a:r>
            <a:endParaRPr lang="en-US" sz="2400" b="1" dirty="0">
              <a:solidFill>
                <a:schemeClr val="tx1"/>
              </a:solidFill>
            </a:endParaRPr>
          </a:p>
        </p:txBody>
      </p:sp>
      <p:cxnSp>
        <p:nvCxnSpPr>
          <p:cNvPr id="23" name="Straight Arrow Connector 22"/>
          <p:cNvCxnSpPr/>
          <p:nvPr/>
        </p:nvCxnSpPr>
        <p:spPr>
          <a:xfrm>
            <a:off x="2743200" y="1524000"/>
            <a:ext cx="1447800"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731420" y="2057400"/>
            <a:ext cx="1307180"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Footer Placeholder 18"/>
          <p:cNvSpPr>
            <a:spLocks noGrp="1"/>
          </p:cNvSpPr>
          <p:nvPr>
            <p:ph type="ftr" sz="quarter" idx="11"/>
          </p:nvPr>
        </p:nvSpPr>
        <p:spPr/>
        <p:txBody>
          <a:bodyPr/>
          <a:lstStyle/>
          <a:p>
            <a:pPr>
              <a:defRPr/>
            </a:pPr>
            <a:r>
              <a:rPr lang="en-US" smtClean="0"/>
              <a:t>NTTC Training – TY2020</a:t>
            </a:r>
            <a:endParaRPr lang="en-US" dirty="0"/>
          </a:p>
        </p:txBody>
      </p:sp>
      <p:cxnSp>
        <p:nvCxnSpPr>
          <p:cNvPr id="33" name="Straight Arrow Connector 32"/>
          <p:cNvCxnSpPr/>
          <p:nvPr/>
        </p:nvCxnSpPr>
        <p:spPr>
          <a:xfrm>
            <a:off x="2743200" y="990600"/>
            <a:ext cx="1447800"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050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9-09-19 at 11.51.43 AM.png"/>
          <p:cNvPicPr>
            <a:picLocks noChangeAspect="1"/>
          </p:cNvPicPr>
          <p:nvPr/>
        </p:nvPicPr>
        <p:blipFill>
          <a:blip r:embed="rId3"/>
          <a:stretch>
            <a:fillRect/>
          </a:stretch>
        </p:blipFill>
        <p:spPr>
          <a:xfrm>
            <a:off x="2819400" y="228600"/>
            <a:ext cx="8713368" cy="5643373"/>
          </a:xfrm>
          <a:prstGeom prst="rect">
            <a:avLst/>
          </a:prstGeom>
        </p:spPr>
      </p:pic>
      <p:sp>
        <p:nvSpPr>
          <p:cNvPr id="5" name="Slide Number Placeholder 4"/>
          <p:cNvSpPr>
            <a:spLocks noGrp="1"/>
          </p:cNvSpPr>
          <p:nvPr>
            <p:ph type="sldNum" sz="quarter" idx="12"/>
          </p:nvPr>
        </p:nvSpPr>
        <p:spPr/>
        <p:txBody>
          <a:bodyPr/>
          <a:lstStyle/>
          <a:p>
            <a:fld id="{AB64056A-C7CD-46E6-81B7-1E41162DBBA8}" type="slidenum">
              <a:rPr lang="en-US" altLang="en-US" smtClean="0"/>
              <a:pPr/>
              <a:t>36</a:t>
            </a:fld>
            <a:endParaRPr lang="en-US" altLang="en-US" dirty="0"/>
          </a:p>
        </p:txBody>
      </p:sp>
      <p:sp>
        <p:nvSpPr>
          <p:cNvPr id="2" name="Title 1"/>
          <p:cNvSpPr>
            <a:spLocks noGrp="1"/>
          </p:cNvSpPr>
          <p:nvPr>
            <p:ph type="title"/>
          </p:nvPr>
        </p:nvSpPr>
        <p:spPr>
          <a:xfrm rot="16200000">
            <a:off x="-2255517" y="2369820"/>
            <a:ext cx="5730240" cy="1143000"/>
          </a:xfrm>
        </p:spPr>
        <p:txBody>
          <a:bodyPr/>
          <a:lstStyle/>
          <a:p>
            <a:r>
              <a:rPr lang="en-US" dirty="0"/>
              <a:t>Page 1 of Form 1040</a:t>
            </a:r>
          </a:p>
        </p:txBody>
      </p:sp>
      <p:sp>
        <p:nvSpPr>
          <p:cNvPr id="25" name="Footer Placeholder 24"/>
          <p:cNvSpPr>
            <a:spLocks noGrp="1"/>
          </p:cNvSpPr>
          <p:nvPr>
            <p:ph type="ftr" sz="quarter" idx="11"/>
          </p:nvPr>
        </p:nvSpPr>
        <p:spPr/>
        <p:txBody>
          <a:bodyPr/>
          <a:lstStyle/>
          <a:p>
            <a:pPr>
              <a:defRPr/>
            </a:pPr>
            <a:r>
              <a:rPr lang="en-US" smtClean="0"/>
              <a:t>NTTC Training – TY2020</a:t>
            </a:r>
            <a:endParaRPr lang="en-US" dirty="0"/>
          </a:p>
        </p:txBody>
      </p:sp>
      <p:sp>
        <p:nvSpPr>
          <p:cNvPr id="34" name="Rectangle 33"/>
          <p:cNvSpPr/>
          <p:nvPr/>
        </p:nvSpPr>
        <p:spPr>
          <a:xfrm>
            <a:off x="1447800" y="609601"/>
            <a:ext cx="1300162" cy="13716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tx1"/>
                </a:solidFill>
              </a:rPr>
              <a:t>Is the Standard Deduction correct?</a:t>
            </a:r>
          </a:p>
        </p:txBody>
      </p:sp>
      <p:sp>
        <p:nvSpPr>
          <p:cNvPr id="12" name="Rectangle 11"/>
          <p:cNvSpPr/>
          <p:nvPr/>
        </p:nvSpPr>
        <p:spPr>
          <a:xfrm>
            <a:off x="5257800" y="4572000"/>
            <a:ext cx="3810000" cy="533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flipH="1">
            <a:off x="1371600" y="4572000"/>
            <a:ext cx="1447804" cy="685800"/>
          </a:xfrm>
          <a:prstGeom prst="rect">
            <a:avLst/>
          </a:prstGeom>
          <a:solidFill>
            <a:srgbClr val="FFFFFF"/>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tx1"/>
                </a:solidFill>
              </a:rPr>
              <a:t>Verify Bank Information</a:t>
            </a:r>
          </a:p>
        </p:txBody>
      </p:sp>
      <p:cxnSp>
        <p:nvCxnSpPr>
          <p:cNvPr id="15" name="Straight Arrow Connector 14"/>
          <p:cNvCxnSpPr/>
          <p:nvPr/>
        </p:nvCxnSpPr>
        <p:spPr>
          <a:xfrm>
            <a:off x="2819400" y="5029200"/>
            <a:ext cx="1143000"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371600" y="2209800"/>
            <a:ext cx="1752600" cy="1600200"/>
          </a:xfrm>
          <a:prstGeom prst="rect">
            <a:avLst/>
          </a:prstGeom>
          <a:solidFill>
            <a:srgbClr val="FFFFFF"/>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tx1"/>
                </a:solidFill>
              </a:rPr>
              <a:t>Do the CTC and ACTC look correct for two children under age 17?</a:t>
            </a:r>
          </a:p>
        </p:txBody>
      </p:sp>
      <p:cxnSp>
        <p:nvCxnSpPr>
          <p:cNvPr id="23" name="Straight Arrow Connector 22"/>
          <p:cNvCxnSpPr/>
          <p:nvPr/>
        </p:nvCxnSpPr>
        <p:spPr>
          <a:xfrm>
            <a:off x="2743200" y="1981200"/>
            <a:ext cx="457200"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124200" y="3046412"/>
            <a:ext cx="3276600"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124200" y="3808412"/>
            <a:ext cx="4267200"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267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29600" y="5867400"/>
            <a:ext cx="35052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7524750" y="5257800"/>
            <a:ext cx="2857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Footer Placeholder 15"/>
          <p:cNvSpPr>
            <a:spLocks noGrp="1"/>
          </p:cNvSpPr>
          <p:nvPr>
            <p:ph type="ftr" sz="quarter" idx="11"/>
          </p:nvPr>
        </p:nvSpPr>
        <p:spPr/>
        <p:txBody>
          <a:bodyPr/>
          <a:lstStyle/>
          <a:p>
            <a:pPr>
              <a:defRPr/>
            </a:pPr>
            <a:r>
              <a:rPr lang="en-US" smtClean="0"/>
              <a:t>NTTC Training – TY2020</a:t>
            </a:r>
            <a:endParaRPr lang="en-US"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37</a:t>
            </a:fld>
            <a:endParaRPr lang="en-US" altLang="en-US" dirty="0"/>
          </a:p>
        </p:txBody>
      </p:sp>
      <p:sp>
        <p:nvSpPr>
          <p:cNvPr id="2" name="Title 1"/>
          <p:cNvSpPr>
            <a:spLocks noGrp="1"/>
          </p:cNvSpPr>
          <p:nvPr>
            <p:ph type="title"/>
          </p:nvPr>
        </p:nvSpPr>
        <p:spPr/>
        <p:txBody>
          <a:bodyPr>
            <a:normAutofit/>
          </a:bodyPr>
          <a:lstStyle/>
          <a:p>
            <a:r>
              <a:rPr lang="en-US" dirty="0"/>
              <a:t>Review </a:t>
            </a:r>
            <a:r>
              <a:rPr lang="en-US" dirty="0" smtClean="0"/>
              <a:t>Schedules (Number will vary by year) </a:t>
            </a:r>
            <a:endParaRPr lang="en-US" dirty="0"/>
          </a:p>
        </p:txBody>
      </p:sp>
      <p:sp>
        <p:nvSpPr>
          <p:cNvPr id="17" name="Rectangle 16"/>
          <p:cNvSpPr/>
          <p:nvPr/>
        </p:nvSpPr>
        <p:spPr>
          <a:xfrm flipH="1">
            <a:off x="9677400" y="2667000"/>
            <a:ext cx="2176461" cy="951767"/>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Is state refund taxable?</a:t>
            </a:r>
          </a:p>
        </p:txBody>
      </p:sp>
      <p:pic>
        <p:nvPicPr>
          <p:cNvPr id="12" name="Picture 11" descr="Screen Shot 2019-09-19 at 4.41.34 PM.png"/>
          <p:cNvPicPr>
            <a:picLocks noChangeAspect="1"/>
          </p:cNvPicPr>
          <p:nvPr/>
        </p:nvPicPr>
        <p:blipFill>
          <a:blip r:embed="rId3"/>
          <a:stretch>
            <a:fillRect/>
          </a:stretch>
        </p:blipFill>
        <p:spPr>
          <a:xfrm>
            <a:off x="228600" y="1524000"/>
            <a:ext cx="9220200" cy="4279935"/>
          </a:xfrm>
          <a:prstGeom prst="rect">
            <a:avLst/>
          </a:prstGeom>
        </p:spPr>
      </p:pic>
      <p:sp>
        <p:nvSpPr>
          <p:cNvPr id="10" name="Rectangle 9"/>
          <p:cNvSpPr/>
          <p:nvPr/>
        </p:nvSpPr>
        <p:spPr>
          <a:xfrm flipH="1">
            <a:off x="9681672" y="4495800"/>
            <a:ext cx="2205528" cy="698988"/>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Unemployment</a:t>
            </a:r>
          </a:p>
        </p:txBody>
      </p:sp>
      <p:cxnSp>
        <p:nvCxnSpPr>
          <p:cNvPr id="13" name="Straight Arrow Connector 12"/>
          <p:cNvCxnSpPr>
            <a:stCxn id="10" idx="3"/>
          </p:cNvCxnSpPr>
          <p:nvPr/>
        </p:nvCxnSpPr>
        <p:spPr>
          <a:xfrm rot="10800000">
            <a:off x="9105410" y="4845294"/>
            <a:ext cx="576263"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9101137" y="3122611"/>
            <a:ext cx="576263"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55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Shot 2019-09-19 at 4.54.32 PM.png"/>
          <p:cNvPicPr>
            <a:picLocks noChangeAspect="1"/>
          </p:cNvPicPr>
          <p:nvPr/>
        </p:nvPicPr>
        <p:blipFill>
          <a:blip r:embed="rId3"/>
          <a:stretch>
            <a:fillRect/>
          </a:stretch>
        </p:blipFill>
        <p:spPr>
          <a:xfrm>
            <a:off x="1560513" y="125412"/>
            <a:ext cx="10143970" cy="2770188"/>
          </a:xfrm>
          <a:prstGeom prst="rect">
            <a:avLst/>
          </a:prstGeom>
        </p:spPr>
      </p:pic>
      <p:pic>
        <p:nvPicPr>
          <p:cNvPr id="10" name="Picture 9" descr="Screen Shot 2019-09-19 at 4.46.49 PM.png"/>
          <p:cNvPicPr>
            <a:picLocks noChangeAspect="1"/>
          </p:cNvPicPr>
          <p:nvPr/>
        </p:nvPicPr>
        <p:blipFill>
          <a:blip r:embed="rId4"/>
          <a:srcRect b="27869"/>
          <a:stretch>
            <a:fillRect/>
          </a:stretch>
        </p:blipFill>
        <p:spPr>
          <a:xfrm>
            <a:off x="1676401" y="2674441"/>
            <a:ext cx="10058399" cy="3421559"/>
          </a:xfrm>
          <a:prstGeom prst="rect">
            <a:avLst/>
          </a:prstGeom>
        </p:spPr>
      </p:pic>
      <p:sp>
        <p:nvSpPr>
          <p:cNvPr id="6" name="Rectangle 5"/>
          <p:cNvSpPr/>
          <p:nvPr/>
        </p:nvSpPr>
        <p:spPr>
          <a:xfrm>
            <a:off x="9906000" y="2362200"/>
            <a:ext cx="1676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38</a:t>
            </a:fld>
            <a:endParaRPr lang="en-US" altLang="en-US" dirty="0"/>
          </a:p>
        </p:txBody>
      </p:sp>
      <p:sp>
        <p:nvSpPr>
          <p:cNvPr id="2" name="Title 1"/>
          <p:cNvSpPr>
            <a:spLocks noGrp="1"/>
          </p:cNvSpPr>
          <p:nvPr>
            <p:ph type="title"/>
          </p:nvPr>
        </p:nvSpPr>
        <p:spPr/>
        <p:txBody>
          <a:bodyPr/>
          <a:lstStyle/>
          <a:p>
            <a:r>
              <a:rPr lang="en-US" dirty="0"/>
              <a:t>Review </a:t>
            </a:r>
            <a:r>
              <a:rPr lang="en-US" dirty="0" smtClean="0"/>
              <a:t>Schedules </a:t>
            </a:r>
            <a:endParaRPr lang="en-US" dirty="0"/>
          </a:p>
        </p:txBody>
      </p:sp>
      <p:sp>
        <p:nvSpPr>
          <p:cNvPr id="15" name="Footer Placeholder 14"/>
          <p:cNvSpPr>
            <a:spLocks noGrp="1"/>
          </p:cNvSpPr>
          <p:nvPr>
            <p:ph type="ftr" sz="quarter" idx="11"/>
          </p:nvPr>
        </p:nvSpPr>
        <p:spPr/>
        <p:txBody>
          <a:bodyPr/>
          <a:lstStyle/>
          <a:p>
            <a:pPr>
              <a:defRPr/>
            </a:pPr>
            <a:r>
              <a:rPr lang="en-US" smtClean="0"/>
              <a:t>NTTC Training – TY2020</a:t>
            </a:r>
            <a:endParaRPr lang="en-US" dirty="0"/>
          </a:p>
        </p:txBody>
      </p:sp>
      <p:sp>
        <p:nvSpPr>
          <p:cNvPr id="11" name="TextBox 10"/>
          <p:cNvSpPr txBox="1"/>
          <p:nvPr/>
        </p:nvSpPr>
        <p:spPr>
          <a:xfrm>
            <a:off x="1905000" y="5562600"/>
            <a:ext cx="6934200" cy="523220"/>
          </a:xfrm>
          <a:prstGeom prst="rect">
            <a:avLst/>
          </a:prstGeom>
          <a:solidFill>
            <a:srgbClr val="FFFFFF"/>
          </a:solidFill>
          <a:ln w="38100" cap="flat" cmpd="sng" algn="ctr">
            <a:solidFill>
              <a:srgbClr val="FF0000"/>
            </a:solidFill>
            <a:prstDash val="solid"/>
            <a:round/>
            <a:headEnd type="none" w="med" len="med"/>
            <a:tailEnd type="none" w="med" len="med"/>
          </a:ln>
        </p:spPr>
        <p:txBody>
          <a:bodyPr wrap="square" rtlCol="0">
            <a:spAutoFit/>
          </a:bodyPr>
          <a:lstStyle/>
          <a:p>
            <a:r>
              <a:rPr lang="en-US" sz="2800" b="1" dirty="0" smtClean="0"/>
              <a:t>What are ways these taxes could be lowered?</a:t>
            </a:r>
            <a:endParaRPr lang="en-US" sz="2800" b="1" dirty="0"/>
          </a:p>
        </p:txBody>
      </p:sp>
      <p:sp>
        <p:nvSpPr>
          <p:cNvPr id="13" name="TextBox 12"/>
          <p:cNvSpPr txBox="1"/>
          <p:nvPr/>
        </p:nvSpPr>
        <p:spPr>
          <a:xfrm>
            <a:off x="10744200" y="4800600"/>
            <a:ext cx="457200" cy="228600"/>
          </a:xfrm>
          <a:prstGeom prst="rect">
            <a:avLst/>
          </a:prstGeom>
          <a:solidFill>
            <a:srgbClr val="FFFFFF"/>
          </a:solidFill>
        </p:spPr>
        <p:txBody>
          <a:bodyPr wrap="square" rtlCol="0">
            <a:spAutoFit/>
          </a:bodyPr>
          <a:lstStyle/>
          <a:p>
            <a:endParaRPr lang="en-US" dirty="0">
              <a:solidFill>
                <a:srgbClr val="FFFFFF"/>
              </a:solidFill>
            </a:endParaRPr>
          </a:p>
        </p:txBody>
      </p:sp>
      <p:sp>
        <p:nvSpPr>
          <p:cNvPr id="12" name="TextBox 11"/>
          <p:cNvSpPr txBox="1"/>
          <p:nvPr/>
        </p:nvSpPr>
        <p:spPr>
          <a:xfrm>
            <a:off x="10820400" y="2057400"/>
            <a:ext cx="457200" cy="228600"/>
          </a:xfrm>
          <a:prstGeom prst="rect">
            <a:avLst/>
          </a:prstGeom>
          <a:solidFill>
            <a:srgbClr val="FFFFFF"/>
          </a:solidFill>
        </p:spPr>
        <p:txBody>
          <a:bodyPr wrap="square" rtlCol="0">
            <a:spAutoFit/>
          </a:bodyPr>
          <a:lstStyle/>
          <a:p>
            <a:endParaRPr lang="en-US" dirty="0">
              <a:solidFill>
                <a:srgbClr val="FFFFFF"/>
              </a:solidFill>
            </a:endParaRPr>
          </a:p>
        </p:txBody>
      </p:sp>
      <p:sp>
        <p:nvSpPr>
          <p:cNvPr id="9" name="Rectangle 8"/>
          <p:cNvSpPr/>
          <p:nvPr/>
        </p:nvSpPr>
        <p:spPr>
          <a:xfrm flipH="1">
            <a:off x="2971800" y="1981200"/>
            <a:ext cx="8610600" cy="22860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tx1"/>
              </a:solidFill>
            </a:endParaRPr>
          </a:p>
        </p:txBody>
      </p:sp>
      <p:sp>
        <p:nvSpPr>
          <p:cNvPr id="17" name="Rectangle 16"/>
          <p:cNvSpPr/>
          <p:nvPr/>
        </p:nvSpPr>
        <p:spPr>
          <a:xfrm flipH="1">
            <a:off x="2971800" y="4572000"/>
            <a:ext cx="8610600" cy="45720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tx1"/>
              </a:solidFill>
            </a:endParaRPr>
          </a:p>
        </p:txBody>
      </p:sp>
    </p:spTree>
    <p:extLst>
      <p:ext uri="{BB962C8B-B14F-4D97-AF65-F5344CB8AC3E}">
        <p14:creationId xmlns:p14="http://schemas.microsoft.com/office/powerpoint/2010/main" val="412694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9-09-19 at 5.05.51 PM.png"/>
          <p:cNvPicPr>
            <a:picLocks noChangeAspect="1"/>
          </p:cNvPicPr>
          <p:nvPr/>
        </p:nvPicPr>
        <p:blipFill>
          <a:blip r:embed="rId3"/>
          <a:stretch>
            <a:fillRect/>
          </a:stretch>
        </p:blipFill>
        <p:spPr>
          <a:xfrm>
            <a:off x="1447800" y="762000"/>
            <a:ext cx="10287000" cy="3561412"/>
          </a:xfrm>
          <a:prstGeom prst="rect">
            <a:avLst/>
          </a:prstGeom>
        </p:spPr>
      </p:pic>
      <p:sp>
        <p:nvSpPr>
          <p:cNvPr id="4" name="Slide Number Placeholder 3"/>
          <p:cNvSpPr>
            <a:spLocks noGrp="1"/>
          </p:cNvSpPr>
          <p:nvPr>
            <p:ph type="sldNum" sz="quarter" idx="12"/>
          </p:nvPr>
        </p:nvSpPr>
        <p:spPr/>
        <p:txBody>
          <a:bodyPr/>
          <a:lstStyle/>
          <a:p>
            <a:fld id="{AB64056A-C7CD-46E6-81B7-1E41162DBBA8}" type="slidenum">
              <a:rPr lang="en-US" altLang="en-US" smtClean="0"/>
              <a:pPr/>
              <a:t>39</a:t>
            </a:fld>
            <a:endParaRPr lang="en-US" altLang="en-US" dirty="0"/>
          </a:p>
        </p:txBody>
      </p:sp>
      <p:sp>
        <p:nvSpPr>
          <p:cNvPr id="2" name="Title 1"/>
          <p:cNvSpPr>
            <a:spLocks noGrp="1"/>
          </p:cNvSpPr>
          <p:nvPr>
            <p:ph type="title"/>
          </p:nvPr>
        </p:nvSpPr>
        <p:spPr/>
        <p:txBody>
          <a:bodyPr/>
          <a:lstStyle/>
          <a:p>
            <a:r>
              <a:rPr lang="en-US" dirty="0"/>
              <a:t>Review Schedules</a:t>
            </a:r>
            <a:r>
              <a:rPr lang="en-US" dirty="0" smtClean="0"/>
              <a:t> </a:t>
            </a:r>
            <a:endParaRPr lang="en-US" dirty="0"/>
          </a:p>
        </p:txBody>
      </p:sp>
      <p:cxnSp>
        <p:nvCxnSpPr>
          <p:cNvPr id="10" name="Straight Arrow Connector 9"/>
          <p:cNvCxnSpPr/>
          <p:nvPr/>
        </p:nvCxnSpPr>
        <p:spPr>
          <a:xfrm>
            <a:off x="9372600" y="2514600"/>
            <a:ext cx="1274095"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9372600" y="2971800"/>
            <a:ext cx="1274095"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581400" y="4511041"/>
            <a:ext cx="6191250" cy="1051559"/>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rPr>
              <a:t>Do non-refundable credits agree with taxpayer documents and situation?</a:t>
            </a:r>
          </a:p>
        </p:txBody>
      </p:sp>
      <p:sp>
        <p:nvSpPr>
          <p:cNvPr id="18" name="Footer Placeholder 17"/>
          <p:cNvSpPr>
            <a:spLocks noGrp="1"/>
          </p:cNvSpPr>
          <p:nvPr>
            <p:ph type="ftr" sz="quarter" idx="11"/>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4115111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
          <p:cNvSpPr>
            <a:spLocks noGrp="1" noChangeArrowheads="1"/>
          </p:cNvSpPr>
          <p:nvPr>
            <p:ph type="subTitle" idx="1"/>
          </p:nvPr>
        </p:nvSpPr>
        <p:spPr/>
        <p:txBody>
          <a:bodyPr/>
          <a:lstStyle/>
          <a:p>
            <a:r>
              <a:rPr lang="en-US" sz="5400" dirty="0"/>
              <a:t>Accuracy is Job #1</a:t>
            </a:r>
          </a:p>
          <a:p>
            <a:endParaRPr lang="en-US" altLang="en-US" dirty="0"/>
          </a:p>
        </p:txBody>
      </p:sp>
      <p:sp>
        <p:nvSpPr>
          <p:cNvPr id="3074" name="Rectangle 9"/>
          <p:cNvSpPr>
            <a:spLocks noGrp="1" noChangeArrowheads="1"/>
          </p:cNvSpPr>
          <p:nvPr>
            <p:ph type="title"/>
          </p:nvPr>
        </p:nvSpPr>
        <p:spPr/>
        <p:txBody>
          <a:bodyPr/>
          <a:lstStyle/>
          <a:p>
            <a:r>
              <a:rPr lang="en-US" altLang="en-US" dirty="0"/>
              <a:t>Principles of Quality Review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399" y="2362200"/>
            <a:ext cx="4185267" cy="3191558"/>
          </a:xfrm>
          <a:prstGeom prst="rect">
            <a:avLst/>
          </a:prstGeom>
        </p:spPr>
      </p:pic>
    </p:spTree>
    <p:extLst>
      <p:ext uri="{BB962C8B-B14F-4D97-AF65-F5344CB8AC3E}">
        <p14:creationId xmlns:p14="http://schemas.microsoft.com/office/powerpoint/2010/main" val="2393789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9-09-10 at 11.16.10 AM.png"/>
          <p:cNvPicPr>
            <a:picLocks noChangeAspect="1"/>
          </p:cNvPicPr>
          <p:nvPr/>
        </p:nvPicPr>
        <p:blipFill>
          <a:blip r:embed="rId3"/>
          <a:stretch>
            <a:fillRect/>
          </a:stretch>
        </p:blipFill>
        <p:spPr>
          <a:xfrm>
            <a:off x="4269246" y="39952"/>
            <a:ext cx="7770354" cy="6132248"/>
          </a:xfrm>
          <a:prstGeom prst="rect">
            <a:avLst/>
          </a:prstGeom>
          <a:ln w="38100" cap="flat" cmpd="sng" algn="ctr">
            <a:solidFill>
              <a:srgbClr val="7F7F7F"/>
            </a:solidFill>
            <a:prstDash val="solid"/>
            <a:round/>
            <a:headEnd type="none" w="med" len="med"/>
            <a:tailEnd type="none" w="med" len="med"/>
          </a:ln>
        </p:spPr>
      </p:pic>
      <p:sp>
        <p:nvSpPr>
          <p:cNvPr id="7" name="Rectangle 6"/>
          <p:cNvSpPr/>
          <p:nvPr/>
        </p:nvSpPr>
        <p:spPr>
          <a:xfrm>
            <a:off x="8229600" y="5867400"/>
            <a:ext cx="35052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7524750" y="5257800"/>
            <a:ext cx="2857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40</a:t>
            </a:fld>
            <a:endParaRPr lang="en-US" altLang="en-US" dirty="0"/>
          </a:p>
        </p:txBody>
      </p:sp>
      <p:sp>
        <p:nvSpPr>
          <p:cNvPr id="2" name="Title 1"/>
          <p:cNvSpPr>
            <a:spLocks noGrp="1"/>
          </p:cNvSpPr>
          <p:nvPr>
            <p:ph type="title"/>
          </p:nvPr>
        </p:nvSpPr>
        <p:spPr/>
        <p:txBody>
          <a:bodyPr/>
          <a:lstStyle/>
          <a:p>
            <a:r>
              <a:rPr lang="en-US" dirty="0"/>
              <a:t>Review Schedule A </a:t>
            </a:r>
          </a:p>
        </p:txBody>
      </p:sp>
      <p:sp>
        <p:nvSpPr>
          <p:cNvPr id="11" name="Footer Placeholder 10"/>
          <p:cNvSpPr>
            <a:spLocks noGrp="1"/>
          </p:cNvSpPr>
          <p:nvPr>
            <p:ph type="ftr" sz="quarter" idx="11"/>
          </p:nvPr>
        </p:nvSpPr>
        <p:spPr/>
        <p:txBody>
          <a:bodyPr/>
          <a:lstStyle/>
          <a:p>
            <a:pPr>
              <a:defRPr/>
            </a:pPr>
            <a:r>
              <a:rPr lang="en-US" smtClean="0"/>
              <a:t>NTTC Training – TY2020</a:t>
            </a:r>
            <a:endParaRPr lang="en-US" dirty="0"/>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676400" y="2286000"/>
            <a:ext cx="6613680" cy="3886200"/>
          </a:xfrm>
          <a:prstGeom prst="rect">
            <a:avLst/>
          </a:prstGeom>
          <a:ln w="38100">
            <a:solidFill>
              <a:schemeClr val="tx1">
                <a:lumMod val="50000"/>
                <a:lumOff val="50000"/>
              </a:schemeClr>
            </a:solidFill>
          </a:ln>
        </p:spPr>
      </p:pic>
      <p:sp>
        <p:nvSpPr>
          <p:cNvPr id="9" name="Rectangle 8"/>
          <p:cNvSpPr/>
          <p:nvPr/>
        </p:nvSpPr>
        <p:spPr>
          <a:xfrm>
            <a:off x="7315200" y="4800600"/>
            <a:ext cx="4766578" cy="1828800"/>
          </a:xfrm>
          <a:prstGeom prst="rect">
            <a:avLst/>
          </a:prstGeom>
          <a:solidFill>
            <a:srgbClr val="FFFFFF"/>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rPr>
              <a:t>Itemized deductions can be </a:t>
            </a:r>
            <a:r>
              <a:rPr lang="en-US" sz="2400" b="1" dirty="0" smtClean="0">
                <a:solidFill>
                  <a:schemeClr val="tx1"/>
                </a:solidFill>
              </a:rPr>
              <a:t>verified on Schedule A</a:t>
            </a:r>
          </a:p>
          <a:p>
            <a:endParaRPr lang="en-US" sz="1300" b="1" dirty="0" smtClean="0">
              <a:solidFill>
                <a:schemeClr val="tx1"/>
              </a:solidFill>
            </a:endParaRPr>
          </a:p>
          <a:p>
            <a:r>
              <a:rPr lang="en-US" sz="2400" b="1" dirty="0" smtClean="0">
                <a:solidFill>
                  <a:schemeClr val="tx1"/>
                </a:solidFill>
              </a:rPr>
              <a:t>QR print set also includes detailed </a:t>
            </a:r>
            <a:r>
              <a:rPr lang="en-US" sz="2400" b="1" dirty="0">
                <a:solidFill>
                  <a:schemeClr val="tx1"/>
                </a:solidFill>
              </a:rPr>
              <a:t>entries (medical, charity, etc.</a:t>
            </a: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2312487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NTTC Training – TY2020</a:t>
            </a:r>
            <a:endParaRPr lang="en-US" dirty="0"/>
          </a:p>
        </p:txBody>
      </p:sp>
      <p:sp>
        <p:nvSpPr>
          <p:cNvPr id="3" name="Slide Number Placeholder 2"/>
          <p:cNvSpPr>
            <a:spLocks noGrp="1"/>
          </p:cNvSpPr>
          <p:nvPr>
            <p:ph type="sldNum" sz="quarter" idx="12"/>
          </p:nvPr>
        </p:nvSpPr>
        <p:spPr/>
        <p:txBody>
          <a:bodyPr/>
          <a:lstStyle/>
          <a:p>
            <a:fld id="{80D5D2F9-5BAB-4662-8511-83ECC2D9F0DA}" type="slidenum">
              <a:rPr lang="en-US" altLang="en-US" smtClean="0"/>
              <a:pPr/>
              <a:t>41</a:t>
            </a:fld>
            <a:endParaRPr lang="en-US" altLang="en-US" dirty="0"/>
          </a:p>
        </p:txBody>
      </p:sp>
      <p:sp>
        <p:nvSpPr>
          <p:cNvPr id="4" name="Title 3"/>
          <p:cNvSpPr>
            <a:spLocks noGrp="1"/>
          </p:cNvSpPr>
          <p:nvPr>
            <p:ph type="title"/>
          </p:nvPr>
        </p:nvSpPr>
        <p:spPr/>
        <p:txBody>
          <a:bodyPr/>
          <a:lstStyle/>
          <a:p>
            <a:r>
              <a:rPr lang="en-US" dirty="0" smtClean="0"/>
              <a:t>Child Care Credit</a:t>
            </a:r>
            <a:endParaRPr lang="en-US" dirty="0"/>
          </a:p>
        </p:txBody>
      </p:sp>
      <p:pic>
        <p:nvPicPr>
          <p:cNvPr id="5" name="Picture 4" descr="Screen Shot 2019-09-10 at 11.23.42 AM.png"/>
          <p:cNvPicPr>
            <a:picLocks noChangeAspect="1"/>
          </p:cNvPicPr>
          <p:nvPr/>
        </p:nvPicPr>
        <p:blipFill>
          <a:blip r:embed="rId3"/>
          <a:stretch>
            <a:fillRect/>
          </a:stretch>
        </p:blipFill>
        <p:spPr>
          <a:xfrm>
            <a:off x="1498600" y="228600"/>
            <a:ext cx="6045200" cy="6096000"/>
          </a:xfrm>
          <a:prstGeom prst="rect">
            <a:avLst/>
          </a:prstGeom>
        </p:spPr>
      </p:pic>
      <p:sp>
        <p:nvSpPr>
          <p:cNvPr id="6" name="Rectangle 5"/>
          <p:cNvSpPr/>
          <p:nvPr/>
        </p:nvSpPr>
        <p:spPr>
          <a:xfrm>
            <a:off x="1524000" y="457200"/>
            <a:ext cx="5943600" cy="62484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rot="10800000">
            <a:off x="7696200" y="2514600"/>
            <a:ext cx="1371600"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a:off x="7696200" y="838200"/>
            <a:ext cx="1371600"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4" idx="1"/>
          </p:cNvCxnSpPr>
          <p:nvPr/>
        </p:nvCxnSpPr>
        <p:spPr>
          <a:xfrm flipH="1">
            <a:off x="7391400" y="5524500"/>
            <a:ext cx="1676400" cy="647700"/>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9067800" y="5105400"/>
            <a:ext cx="1828800" cy="8382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Carries to Schedule 3</a:t>
            </a:r>
          </a:p>
        </p:txBody>
      </p:sp>
      <p:sp>
        <p:nvSpPr>
          <p:cNvPr id="15" name="TextBox 14"/>
          <p:cNvSpPr txBox="1"/>
          <p:nvPr/>
        </p:nvSpPr>
        <p:spPr>
          <a:xfrm>
            <a:off x="9067800" y="685800"/>
            <a:ext cx="1752600" cy="193899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sz="2400" b="1" dirty="0" smtClean="0"/>
              <a:t>Verify information matches taxpayer documents</a:t>
            </a:r>
            <a:endParaRPr lang="en-US" sz="24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Shot 2019-09-10 at 11.32.27 AM.png"/>
          <p:cNvPicPr>
            <a:picLocks noChangeAspect="1"/>
          </p:cNvPicPr>
          <p:nvPr/>
        </p:nvPicPr>
        <p:blipFill>
          <a:blip r:embed="rId3"/>
          <a:stretch>
            <a:fillRect/>
          </a:stretch>
        </p:blipFill>
        <p:spPr>
          <a:xfrm>
            <a:off x="1447800" y="83338"/>
            <a:ext cx="6169025" cy="6241262"/>
          </a:xfrm>
          <a:prstGeom prst="rect">
            <a:avLst/>
          </a:prstGeom>
        </p:spPr>
      </p:pic>
      <p:sp>
        <p:nvSpPr>
          <p:cNvPr id="14" name="Footer Placeholder 13"/>
          <p:cNvSpPr>
            <a:spLocks noGrp="1"/>
          </p:cNvSpPr>
          <p:nvPr>
            <p:ph type="ftr" sz="quarter" idx="11"/>
          </p:nvPr>
        </p:nvSpPr>
        <p:spPr/>
        <p:txBody>
          <a:bodyPr/>
          <a:lstStyle/>
          <a:p>
            <a:pPr>
              <a:defRPr/>
            </a:pPr>
            <a:r>
              <a:rPr lang="en-US" smtClean="0"/>
              <a:t>NTTC Training – TY2020</a:t>
            </a:r>
            <a:endParaRPr lang="en-US"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42</a:t>
            </a:fld>
            <a:endParaRPr lang="en-US" altLang="en-US" dirty="0"/>
          </a:p>
        </p:txBody>
      </p:sp>
      <p:sp>
        <p:nvSpPr>
          <p:cNvPr id="2" name="Title 1"/>
          <p:cNvSpPr>
            <a:spLocks noGrp="1"/>
          </p:cNvSpPr>
          <p:nvPr>
            <p:ph type="title"/>
          </p:nvPr>
        </p:nvSpPr>
        <p:spPr/>
        <p:txBody>
          <a:bodyPr/>
          <a:lstStyle/>
          <a:p>
            <a:r>
              <a:rPr lang="en-US" dirty="0"/>
              <a:t>Review Schedule EITC</a:t>
            </a:r>
          </a:p>
        </p:txBody>
      </p:sp>
      <p:sp>
        <p:nvSpPr>
          <p:cNvPr id="8" name="Rectangle 7"/>
          <p:cNvSpPr/>
          <p:nvPr/>
        </p:nvSpPr>
        <p:spPr>
          <a:xfrm>
            <a:off x="8001000" y="3505200"/>
            <a:ext cx="3524250" cy="17526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Verify boxes </a:t>
            </a:r>
            <a:r>
              <a:rPr lang="en-US" sz="2400" b="1" dirty="0">
                <a:solidFill>
                  <a:schemeClr val="tx1"/>
                </a:solidFill>
              </a:rPr>
              <a:t>in the Personal Information Section</a:t>
            </a:r>
            <a:r>
              <a:rPr lang="en-US" sz="2400" b="1" dirty="0" smtClean="0">
                <a:solidFill>
                  <a:schemeClr val="tx1"/>
                </a:solidFill>
              </a:rPr>
              <a:t> are correct marked</a:t>
            </a:r>
            <a:endParaRPr lang="en-US" sz="2400" b="1" dirty="0">
              <a:solidFill>
                <a:schemeClr val="tx1"/>
              </a:solidFill>
            </a:endParaRPr>
          </a:p>
        </p:txBody>
      </p:sp>
      <p:cxnSp>
        <p:nvCxnSpPr>
          <p:cNvPr id="10" name="Straight Arrow Connector 9"/>
          <p:cNvCxnSpPr/>
          <p:nvPr/>
        </p:nvCxnSpPr>
        <p:spPr>
          <a:xfrm rot="5400000">
            <a:off x="7581900" y="4762500"/>
            <a:ext cx="457200" cy="381000"/>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001000" y="990600"/>
            <a:ext cx="3524250" cy="12001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Verify all </a:t>
            </a:r>
            <a:r>
              <a:rPr lang="en-US" sz="2400" b="1" dirty="0">
                <a:solidFill>
                  <a:schemeClr val="tx1"/>
                </a:solidFill>
              </a:rPr>
              <a:t>appropriate Qualifying Children entered for </a:t>
            </a:r>
            <a:r>
              <a:rPr lang="en-US" sz="2400" b="1" dirty="0" smtClean="0">
                <a:solidFill>
                  <a:schemeClr val="tx1"/>
                </a:solidFill>
              </a:rPr>
              <a:t>EITC</a:t>
            </a:r>
            <a:endParaRPr lang="en-US" sz="2400" b="1" dirty="0">
              <a:solidFill>
                <a:schemeClr val="tx1"/>
              </a:solidFill>
            </a:endParaRPr>
          </a:p>
        </p:txBody>
      </p:sp>
    </p:spTree>
    <p:extLst>
      <p:ext uri="{BB962C8B-B14F-4D97-AF65-F5344CB8AC3E}">
        <p14:creationId xmlns:p14="http://schemas.microsoft.com/office/powerpoint/2010/main" val="622695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9-09-10 at 11.35.41 AM.png"/>
          <p:cNvPicPr>
            <a:picLocks noChangeAspect="1"/>
          </p:cNvPicPr>
          <p:nvPr/>
        </p:nvPicPr>
        <p:blipFill>
          <a:blip r:embed="rId3"/>
          <a:stretch>
            <a:fillRect/>
          </a:stretch>
        </p:blipFill>
        <p:spPr>
          <a:xfrm>
            <a:off x="1371600" y="152400"/>
            <a:ext cx="5715000" cy="6099012"/>
          </a:xfrm>
          <a:prstGeom prst="rect">
            <a:avLst/>
          </a:prstGeom>
        </p:spPr>
      </p:pic>
      <p:sp>
        <p:nvSpPr>
          <p:cNvPr id="6" name="Rectangle 5"/>
          <p:cNvSpPr/>
          <p:nvPr/>
        </p:nvSpPr>
        <p:spPr>
          <a:xfrm>
            <a:off x="7524750" y="5257800"/>
            <a:ext cx="2857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43</a:t>
            </a:fld>
            <a:endParaRPr lang="en-US" altLang="en-US" dirty="0"/>
          </a:p>
        </p:txBody>
      </p:sp>
      <p:sp>
        <p:nvSpPr>
          <p:cNvPr id="2" name="Title 1"/>
          <p:cNvSpPr>
            <a:spLocks noGrp="1"/>
          </p:cNvSpPr>
          <p:nvPr>
            <p:ph type="title"/>
          </p:nvPr>
        </p:nvSpPr>
        <p:spPr/>
        <p:txBody>
          <a:bodyPr/>
          <a:lstStyle/>
          <a:p>
            <a:r>
              <a:rPr lang="en-US" dirty="0"/>
              <a:t>Review Form 8880</a:t>
            </a:r>
          </a:p>
        </p:txBody>
      </p:sp>
      <p:sp>
        <p:nvSpPr>
          <p:cNvPr id="5" name="Rectangle 4"/>
          <p:cNvSpPr/>
          <p:nvPr/>
        </p:nvSpPr>
        <p:spPr>
          <a:xfrm>
            <a:off x="7696200" y="1676400"/>
            <a:ext cx="2590800" cy="17526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Did any pension distributions need to be subtracted (e.g. </a:t>
            </a:r>
            <a:r>
              <a:rPr lang="en-US" sz="2400" b="1" dirty="0" smtClean="0">
                <a:solidFill>
                  <a:schemeClr val="tx1"/>
                </a:solidFill>
              </a:rPr>
              <a:t>military)</a:t>
            </a:r>
            <a:r>
              <a:rPr lang="en-US" sz="2400" b="1" dirty="0">
                <a:solidFill>
                  <a:schemeClr val="tx1"/>
                </a:solidFill>
              </a:rPr>
              <a:t>?</a:t>
            </a:r>
          </a:p>
        </p:txBody>
      </p:sp>
      <p:cxnSp>
        <p:nvCxnSpPr>
          <p:cNvPr id="10" name="Straight Arrow Connector 9"/>
          <p:cNvCxnSpPr>
            <a:stCxn id="5" idx="1"/>
          </p:cNvCxnSpPr>
          <p:nvPr/>
        </p:nvCxnSpPr>
        <p:spPr>
          <a:xfrm rot="10800000">
            <a:off x="6902590" y="2552700"/>
            <a:ext cx="793610" cy="1588"/>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flipV="1">
            <a:off x="6934200" y="5410200"/>
            <a:ext cx="762000" cy="685800"/>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696200" y="3810000"/>
            <a:ext cx="2590800" cy="16002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Jeremy had a code D on his W-2. Carries to Schedule 3</a:t>
            </a:r>
          </a:p>
        </p:txBody>
      </p:sp>
      <p:sp>
        <p:nvSpPr>
          <p:cNvPr id="16" name="Footer Placeholder 15"/>
          <p:cNvSpPr>
            <a:spLocks noGrp="1"/>
          </p:cNvSpPr>
          <p:nvPr>
            <p:ph type="ftr" sz="quarter" idx="11"/>
          </p:nvPr>
        </p:nvSpPr>
        <p:spPr/>
        <p:txBody>
          <a:bodyPr/>
          <a:lstStyle/>
          <a:p>
            <a:pPr>
              <a:defRPr/>
            </a:pPr>
            <a:r>
              <a:rPr lang="en-US" smtClean="0"/>
              <a:t>NTTC Training – TY2020</a:t>
            </a:r>
            <a:endParaRPr lang="en-US" dirty="0"/>
          </a:p>
        </p:txBody>
      </p:sp>
      <p:cxnSp>
        <p:nvCxnSpPr>
          <p:cNvPr id="23" name="Straight Arrow Connector 22"/>
          <p:cNvCxnSpPr/>
          <p:nvPr/>
        </p:nvCxnSpPr>
        <p:spPr>
          <a:xfrm rot="16200000" flipV="1">
            <a:off x="6743700" y="2857500"/>
            <a:ext cx="1143000" cy="762000"/>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882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9-09-10 at 10.57.43 AM.png"/>
          <p:cNvPicPr>
            <a:picLocks noChangeAspect="1"/>
          </p:cNvPicPr>
          <p:nvPr/>
        </p:nvPicPr>
        <p:blipFill>
          <a:blip r:embed="rId3"/>
          <a:stretch>
            <a:fillRect/>
          </a:stretch>
        </p:blipFill>
        <p:spPr>
          <a:xfrm>
            <a:off x="8153400" y="1345556"/>
            <a:ext cx="3746500" cy="2845444"/>
          </a:xfrm>
          <a:prstGeom prst="rect">
            <a:avLst/>
          </a:prstGeom>
        </p:spPr>
      </p:pic>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528A4C-121C-4D59-B53C-87624A25A9D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4"/>
          <p:cNvSpPr>
            <a:spLocks noGrp="1"/>
          </p:cNvSpPr>
          <p:nvPr>
            <p:ph sz="quarter" idx="12"/>
          </p:nvPr>
        </p:nvSpPr>
        <p:spPr/>
        <p:txBody>
          <a:bodyPr>
            <a:normAutofit/>
          </a:bodyPr>
          <a:lstStyle/>
          <a:p>
            <a:r>
              <a:rPr lang="en-US" dirty="0"/>
              <a:t>TaxSlayer has a Year</a:t>
            </a:r>
            <a:r>
              <a:rPr lang="en-US" dirty="0" smtClean="0"/>
              <a:t> to Year comparison</a:t>
            </a:r>
          </a:p>
          <a:p>
            <a:pPr lvl="1"/>
            <a:r>
              <a:rPr lang="en-US" dirty="0" smtClean="0"/>
              <a:t>Summary/Print screen</a:t>
            </a:r>
          </a:p>
          <a:p>
            <a:r>
              <a:rPr lang="en-US" dirty="0"/>
              <a:t>Major differences:</a:t>
            </a:r>
          </a:p>
          <a:p>
            <a:pPr lvl="1"/>
            <a:r>
              <a:rPr lang="en-US" dirty="0"/>
              <a:t>Refund went</a:t>
            </a:r>
            <a:r>
              <a:rPr lang="en-US" dirty="0" smtClean="0"/>
              <a:t> up due to tax law changes </a:t>
            </a:r>
          </a:p>
          <a:p>
            <a:pPr lvl="1"/>
            <a:r>
              <a:rPr lang="en-US" dirty="0"/>
              <a:t>Dividends $120 last year, none this year</a:t>
            </a:r>
          </a:p>
          <a:p>
            <a:pPr lvl="1"/>
            <a:r>
              <a:rPr lang="en-US" dirty="0"/>
              <a:t>Wages went down </a:t>
            </a:r>
            <a:r>
              <a:rPr lang="en-US" dirty="0" smtClean="0"/>
              <a:t>$1,000</a:t>
            </a:r>
          </a:p>
          <a:p>
            <a:pPr>
              <a:buNone/>
            </a:pPr>
            <a:endParaRPr lang="en-US" dirty="0" smtClean="0"/>
          </a:p>
          <a:p>
            <a:endParaRPr lang="en-US" dirty="0"/>
          </a:p>
          <a:p>
            <a:pPr lvl="1"/>
            <a:endParaRPr lang="en-US" dirty="0"/>
          </a:p>
        </p:txBody>
      </p:sp>
      <p:sp>
        <p:nvSpPr>
          <p:cNvPr id="2" name="Title 1"/>
          <p:cNvSpPr>
            <a:spLocks noGrp="1"/>
          </p:cNvSpPr>
          <p:nvPr>
            <p:ph type="title"/>
          </p:nvPr>
        </p:nvSpPr>
        <p:spPr/>
        <p:txBody>
          <a:bodyPr>
            <a:normAutofit/>
          </a:bodyPr>
          <a:lstStyle/>
          <a:p>
            <a:r>
              <a:rPr lang="en-US" dirty="0"/>
              <a:t>Compare </a:t>
            </a:r>
            <a:r>
              <a:rPr lang="en-US" dirty="0" smtClean="0"/>
              <a:t>Current and Prior Year Returns</a:t>
            </a:r>
            <a:endParaRPr lang="en-US" dirty="0"/>
          </a:p>
        </p:txBody>
      </p:sp>
      <p:sp>
        <p:nvSpPr>
          <p:cNvPr id="6" name="Footer Placeholder 5"/>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NTTC Training – TY2020</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p:cNvSpPr txBox="1"/>
          <p:nvPr/>
        </p:nvSpPr>
        <p:spPr>
          <a:xfrm>
            <a:off x="8305800" y="3733800"/>
            <a:ext cx="1828800" cy="30480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dirty="0">
              <a:ln w="38100" cap="flat" cmpd="sng" algn="ctr">
                <a:solidFill>
                  <a:srgbClr val="FF0000"/>
                </a:solidFill>
                <a:prstDash val="solid"/>
                <a:round/>
                <a:headEnd type="none" w="med" len="med"/>
                <a:tailEnd type="none" w="med" len="med"/>
              </a:ln>
            </a:endParaRPr>
          </a:p>
        </p:txBody>
      </p:sp>
      <p:cxnSp>
        <p:nvCxnSpPr>
          <p:cNvPr id="11" name="Straight Arrow Connector 10"/>
          <p:cNvCxnSpPr/>
          <p:nvPr/>
        </p:nvCxnSpPr>
        <p:spPr>
          <a:xfrm rot="5400000">
            <a:off x="8420100" y="3314700"/>
            <a:ext cx="685800" cy="158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0095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NTTC Training – TY2020</a:t>
            </a:r>
            <a:endParaRPr lang="en-US" dirty="0"/>
          </a:p>
        </p:txBody>
      </p:sp>
      <p:sp>
        <p:nvSpPr>
          <p:cNvPr id="3" name="Slide Number Placeholder 2"/>
          <p:cNvSpPr>
            <a:spLocks noGrp="1"/>
          </p:cNvSpPr>
          <p:nvPr>
            <p:ph type="sldNum" sz="quarter" idx="12"/>
          </p:nvPr>
        </p:nvSpPr>
        <p:spPr/>
        <p:txBody>
          <a:bodyPr/>
          <a:lstStyle/>
          <a:p>
            <a:fld id="{1DA692B1-EC55-4023-9554-854A401B5E78}" type="slidenum">
              <a:rPr lang="en-US" altLang="en-US" smtClean="0"/>
              <a:pPr/>
              <a:t>45</a:t>
            </a:fld>
            <a:endParaRPr lang="en-US" altLang="en-US" dirty="0"/>
          </a:p>
        </p:txBody>
      </p:sp>
      <p:sp>
        <p:nvSpPr>
          <p:cNvPr id="7" name="Title 6"/>
          <p:cNvSpPr>
            <a:spLocks noGrp="1"/>
          </p:cNvSpPr>
          <p:nvPr>
            <p:ph type="title"/>
          </p:nvPr>
        </p:nvSpPr>
        <p:spPr/>
        <p:txBody>
          <a:bodyPr/>
          <a:lstStyle/>
          <a:p>
            <a:r>
              <a:rPr lang="en-US" dirty="0" smtClean="0"/>
              <a:t>2017 Tax Return</a:t>
            </a:r>
            <a:endParaRPr lang="en-US" dirty="0"/>
          </a:p>
        </p:txBody>
      </p:sp>
      <p:pic>
        <p:nvPicPr>
          <p:cNvPr id="6" name="Content Placeholder 5" descr="Screen Shot 2019-09-19 at 2.43.58 PM.png"/>
          <p:cNvPicPr>
            <a:picLocks noGrp="1" noChangeAspect="1"/>
          </p:cNvPicPr>
          <p:nvPr>
            <p:ph sz="quarter" idx="4294967295"/>
          </p:nvPr>
        </p:nvPicPr>
        <p:blipFill>
          <a:blip r:embed="rId3"/>
          <a:srcRect l="36026" r="1138" b="-1370"/>
          <a:stretch>
            <a:fillRect/>
          </a:stretch>
        </p:blipFill>
        <p:spPr>
          <a:xfrm>
            <a:off x="1676400" y="685800"/>
            <a:ext cx="5105400" cy="5638800"/>
          </a:xfrm>
        </p:spPr>
      </p:pic>
      <p:sp>
        <p:nvSpPr>
          <p:cNvPr id="8" name="TextBox 7"/>
          <p:cNvSpPr txBox="1"/>
          <p:nvPr/>
        </p:nvSpPr>
        <p:spPr>
          <a:xfrm>
            <a:off x="1600200" y="101024"/>
            <a:ext cx="2869896" cy="584776"/>
          </a:xfrm>
          <a:prstGeom prst="rect">
            <a:avLst/>
          </a:prstGeom>
          <a:solidFill>
            <a:schemeClr val="bg1"/>
          </a:solidFill>
          <a:ln w="38100" cap="flat" cmpd="sng" algn="ctr">
            <a:solidFill>
              <a:srgbClr val="FF0000"/>
            </a:solidFill>
            <a:prstDash val="solid"/>
            <a:round/>
            <a:headEnd type="none" w="med" len="med"/>
            <a:tailEnd type="none" w="med" len="med"/>
          </a:ln>
        </p:spPr>
        <p:txBody>
          <a:bodyPr wrap="none" rtlCol="0">
            <a:spAutoFit/>
          </a:bodyPr>
          <a:lstStyle/>
          <a:p>
            <a:r>
              <a:rPr lang="en-US" sz="3200" dirty="0" smtClean="0"/>
              <a:t>2017 Tax Return</a:t>
            </a:r>
            <a:endParaRPr lang="en-US" sz="3200" dirty="0"/>
          </a:p>
        </p:txBody>
      </p:sp>
      <p:pic>
        <p:nvPicPr>
          <p:cNvPr id="11" name="Picture 10" descr="Screen Shot 2019-09-19 at 11.51.43 AM.png"/>
          <p:cNvPicPr>
            <a:picLocks noChangeAspect="1"/>
          </p:cNvPicPr>
          <p:nvPr/>
        </p:nvPicPr>
        <p:blipFill>
          <a:blip r:embed="rId4"/>
          <a:srcRect l="55969"/>
          <a:stretch>
            <a:fillRect/>
          </a:stretch>
        </p:blipFill>
        <p:spPr>
          <a:xfrm>
            <a:off x="7669632" y="381000"/>
            <a:ext cx="3836568" cy="5643373"/>
          </a:xfrm>
          <a:prstGeom prst="rect">
            <a:avLst/>
          </a:prstGeom>
        </p:spPr>
      </p:pic>
      <p:cxnSp>
        <p:nvCxnSpPr>
          <p:cNvPr id="10" name="Straight Arrow Connector 9"/>
          <p:cNvCxnSpPr/>
          <p:nvPr/>
        </p:nvCxnSpPr>
        <p:spPr>
          <a:xfrm>
            <a:off x="9144000" y="1219200"/>
            <a:ext cx="1143000" cy="158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010400" y="101024"/>
            <a:ext cx="2869896" cy="584776"/>
          </a:xfrm>
          <a:prstGeom prst="rect">
            <a:avLst/>
          </a:prstGeom>
          <a:solidFill>
            <a:schemeClr val="bg1"/>
          </a:solidFill>
          <a:ln w="38100" cap="flat" cmpd="sng" algn="ctr">
            <a:solidFill>
              <a:srgbClr val="FF0000"/>
            </a:solidFill>
            <a:prstDash val="solid"/>
            <a:round/>
            <a:headEnd type="none" w="med" len="med"/>
            <a:tailEnd type="none" w="med" len="med"/>
          </a:ln>
        </p:spPr>
        <p:txBody>
          <a:bodyPr wrap="none" rtlCol="0">
            <a:spAutoFit/>
          </a:bodyPr>
          <a:lstStyle/>
          <a:p>
            <a:r>
              <a:rPr lang="en-US" sz="3200" dirty="0" smtClean="0"/>
              <a:t>2018 Tax Return</a:t>
            </a:r>
            <a:endParaRPr lang="en-US" sz="3200" dirty="0"/>
          </a:p>
        </p:txBody>
      </p:sp>
      <p:cxnSp>
        <p:nvCxnSpPr>
          <p:cNvPr id="14" name="Straight Arrow Connector 13"/>
          <p:cNvCxnSpPr/>
          <p:nvPr/>
        </p:nvCxnSpPr>
        <p:spPr>
          <a:xfrm>
            <a:off x="5029200" y="3276600"/>
            <a:ext cx="1143000" cy="158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267200" y="3048000"/>
            <a:ext cx="1464094" cy="477054"/>
          </a:xfrm>
          <a:prstGeom prst="rect">
            <a:avLst/>
          </a:prstGeom>
          <a:solidFill>
            <a:srgbClr val="FFFFFF"/>
          </a:solidFill>
          <a:ln w="38100" cap="flat" cmpd="sng" algn="ctr">
            <a:solidFill>
              <a:srgbClr val="FF0000"/>
            </a:solidFill>
            <a:prstDash val="solid"/>
            <a:round/>
            <a:headEnd type="none" w="med" len="med"/>
            <a:tailEnd type="none" w="med" len="med"/>
          </a:ln>
        </p:spPr>
        <p:txBody>
          <a:bodyPr wrap="none" rtlCol="0">
            <a:spAutoFit/>
          </a:bodyPr>
          <a:lstStyle/>
          <a:p>
            <a:r>
              <a:rPr lang="en-US" sz="2400" b="1" dirty="0" smtClean="0"/>
              <a:t>Dividends</a:t>
            </a:r>
            <a:endParaRPr lang="en-US" sz="2400" b="1" dirty="0"/>
          </a:p>
        </p:txBody>
      </p:sp>
      <p:sp>
        <p:nvSpPr>
          <p:cNvPr id="16" name="TextBox 15"/>
          <p:cNvSpPr txBox="1"/>
          <p:nvPr/>
        </p:nvSpPr>
        <p:spPr>
          <a:xfrm>
            <a:off x="7010400" y="990600"/>
            <a:ext cx="2549947" cy="461665"/>
          </a:xfrm>
          <a:prstGeom prst="rect">
            <a:avLst/>
          </a:prstGeom>
          <a:solidFill>
            <a:srgbClr val="FFFFFF"/>
          </a:solidFill>
          <a:ln w="38100" cap="flat" cmpd="sng" algn="ctr">
            <a:solidFill>
              <a:srgbClr val="FF0000"/>
            </a:solidFill>
            <a:prstDash val="solid"/>
            <a:round/>
            <a:headEnd type="none" w="med" len="med"/>
            <a:tailEnd type="none" w="med" len="med"/>
          </a:ln>
        </p:spPr>
        <p:txBody>
          <a:bodyPr wrap="none" rtlCol="0">
            <a:spAutoFit/>
          </a:bodyPr>
          <a:lstStyle/>
          <a:p>
            <a:r>
              <a:rPr lang="en-US" sz="2400" b="1" dirty="0" smtClean="0"/>
              <a:t>Missing 1099-DIV?</a:t>
            </a:r>
          </a:p>
        </p:txBody>
      </p:sp>
    </p:spTree>
    <p:extLst>
      <p:ext uri="{BB962C8B-B14F-4D97-AF65-F5344CB8AC3E}">
        <p14:creationId xmlns:p14="http://schemas.microsoft.com/office/powerpoint/2010/main" val="1202344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9-09-10 at 11.45.34 AM.png"/>
          <p:cNvPicPr>
            <a:picLocks noChangeAspect="1"/>
          </p:cNvPicPr>
          <p:nvPr/>
        </p:nvPicPr>
        <p:blipFill>
          <a:blip r:embed="rId3"/>
          <a:stretch>
            <a:fillRect/>
          </a:stretch>
        </p:blipFill>
        <p:spPr>
          <a:xfrm>
            <a:off x="7620000" y="5105400"/>
            <a:ext cx="939800" cy="825500"/>
          </a:xfrm>
          <a:prstGeom prst="rect">
            <a:avLst/>
          </a:prstGeom>
        </p:spPr>
      </p:pic>
      <p:sp>
        <p:nvSpPr>
          <p:cNvPr id="6" name="Footer Placeholder 5"/>
          <p:cNvSpPr>
            <a:spLocks noGrp="1"/>
          </p:cNvSpPr>
          <p:nvPr>
            <p:ph type="ftr" sz="quarter" idx="10"/>
          </p:nvPr>
        </p:nvSpPr>
        <p:spPr/>
        <p:txBody>
          <a:bodyPr/>
          <a:lstStyle/>
          <a:p>
            <a:r>
              <a:rPr lang="en-US" smtClean="0"/>
              <a:t>NTTC Training – TY2020</a:t>
            </a: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46</a:t>
            </a:fld>
            <a:endParaRPr lang="en-US" altLang="en-US" dirty="0"/>
          </a:p>
        </p:txBody>
      </p:sp>
      <p:sp>
        <p:nvSpPr>
          <p:cNvPr id="4" name="Content Placeholder 3"/>
          <p:cNvSpPr>
            <a:spLocks noGrp="1"/>
          </p:cNvSpPr>
          <p:nvPr>
            <p:ph sz="quarter" idx="12"/>
          </p:nvPr>
        </p:nvSpPr>
        <p:spPr/>
        <p:txBody>
          <a:bodyPr/>
          <a:lstStyle/>
          <a:p>
            <a:r>
              <a:rPr lang="en-US" dirty="0" smtClean="0"/>
              <a:t>The QR Print Set is a useful tool for verifying the accuracy of the return</a:t>
            </a:r>
          </a:p>
          <a:p>
            <a:r>
              <a:rPr lang="en-US" dirty="0" smtClean="0"/>
              <a:t>The need to examine individual data entry pages inside the return can be minimized if not eliminated altogether</a:t>
            </a:r>
          </a:p>
          <a:p>
            <a:r>
              <a:rPr lang="en-US" dirty="0" smtClean="0"/>
              <a:t>Counselors can assist Quality Reviewer by using the itemized amount detail in TaxSlayer</a:t>
            </a:r>
            <a:endParaRPr lang="en-US" dirty="0"/>
          </a:p>
        </p:txBody>
      </p:sp>
      <p:sp>
        <p:nvSpPr>
          <p:cNvPr id="5" name="Title 4"/>
          <p:cNvSpPr>
            <a:spLocks noGrp="1"/>
          </p:cNvSpPr>
          <p:nvPr>
            <p:ph type="title"/>
          </p:nvPr>
        </p:nvSpPr>
        <p:spPr/>
        <p:txBody>
          <a:bodyPr/>
          <a:lstStyle/>
          <a:p>
            <a:r>
              <a:rPr lang="en-US" smtClean="0"/>
              <a:t>Summary</a:t>
            </a:r>
            <a:endParaRPr lang="en-US" dirty="0"/>
          </a:p>
        </p:txBody>
      </p:sp>
      <p:cxnSp>
        <p:nvCxnSpPr>
          <p:cNvPr id="13" name="Straight Arrow Connector 12"/>
          <p:cNvCxnSpPr>
            <a:stCxn id="8" idx="1"/>
          </p:cNvCxnSpPr>
          <p:nvPr/>
        </p:nvCxnSpPr>
        <p:spPr>
          <a:xfrm rot="10800000">
            <a:off x="8382017" y="5562617"/>
            <a:ext cx="501435" cy="2217"/>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883451" y="5334000"/>
            <a:ext cx="2811136" cy="461665"/>
          </a:xfrm>
          <a:prstGeom prst="rect">
            <a:avLst/>
          </a:prstGeom>
          <a:noFill/>
          <a:ln w="38100" cap="flat" cmpd="sng" algn="ctr">
            <a:solidFill>
              <a:srgbClr val="FF0000"/>
            </a:solidFill>
            <a:prstDash val="solid"/>
            <a:round/>
            <a:headEnd type="none" w="med" len="med"/>
            <a:tailEnd type="none" w="med" len="med"/>
          </a:ln>
        </p:spPr>
        <p:txBody>
          <a:bodyPr wrap="none" rtlCol="0">
            <a:spAutoFit/>
          </a:bodyPr>
          <a:lstStyle/>
          <a:p>
            <a:r>
              <a:rPr lang="en-US" sz="2400" b="1" dirty="0" smtClean="0"/>
              <a:t>TaxSlayer Detail Icon</a:t>
            </a:r>
            <a:endParaRPr lang="en-US" sz="2400" b="1" dirty="0"/>
          </a:p>
        </p:txBody>
      </p:sp>
    </p:spTree>
    <p:extLst>
      <p:ext uri="{BB962C8B-B14F-4D97-AF65-F5344CB8AC3E}">
        <p14:creationId xmlns:p14="http://schemas.microsoft.com/office/powerpoint/2010/main" val="842541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Real Life Cases</a:t>
            </a:r>
          </a:p>
        </p:txBody>
      </p:sp>
      <p:sp>
        <p:nvSpPr>
          <p:cNvPr id="3" name="Title 2"/>
          <p:cNvSpPr>
            <a:spLocks noGrp="1"/>
          </p:cNvSpPr>
          <p:nvPr>
            <p:ph type="title"/>
          </p:nvPr>
        </p:nvSpPr>
        <p:spPr/>
        <p:txBody>
          <a:bodyPr/>
          <a:lstStyle/>
          <a:p>
            <a:r>
              <a:rPr lang="en-US" dirty="0"/>
              <a:t>QR Saves the Day</a:t>
            </a:r>
          </a:p>
        </p:txBody>
      </p:sp>
    </p:spTree>
    <p:extLst>
      <p:ext uri="{BB962C8B-B14F-4D97-AF65-F5344CB8AC3E}">
        <p14:creationId xmlns:p14="http://schemas.microsoft.com/office/powerpoint/2010/main" val="651572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48</a:t>
            </a:fld>
            <a:endParaRPr lang="en-US" altLang="en-US" dirty="0"/>
          </a:p>
        </p:txBody>
      </p:sp>
      <p:sp>
        <p:nvSpPr>
          <p:cNvPr id="4" name="Content Placeholder 3"/>
          <p:cNvSpPr>
            <a:spLocks noGrp="1"/>
          </p:cNvSpPr>
          <p:nvPr>
            <p:ph sz="quarter" idx="12"/>
          </p:nvPr>
        </p:nvSpPr>
        <p:spPr/>
        <p:txBody>
          <a:bodyPr>
            <a:normAutofit/>
          </a:bodyPr>
          <a:lstStyle/>
          <a:p>
            <a:r>
              <a:rPr lang="en-US" dirty="0"/>
              <a:t>Following cases are real life examples</a:t>
            </a:r>
          </a:p>
          <a:p>
            <a:r>
              <a:rPr lang="en-US" dirty="0"/>
              <a:t>QR “saved the day”</a:t>
            </a:r>
          </a:p>
        </p:txBody>
      </p:sp>
      <p:sp>
        <p:nvSpPr>
          <p:cNvPr id="5" name="Title 4"/>
          <p:cNvSpPr>
            <a:spLocks noGrp="1"/>
          </p:cNvSpPr>
          <p:nvPr>
            <p:ph type="title"/>
          </p:nvPr>
        </p:nvSpPr>
        <p:spPr/>
        <p:txBody>
          <a:bodyPr/>
          <a:lstStyle/>
          <a:p>
            <a:r>
              <a:rPr lang="en-US" dirty="0"/>
              <a:t>QR Saves the Day</a:t>
            </a:r>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1004612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229600" y="5867400"/>
            <a:ext cx="35052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49</a:t>
            </a:fld>
            <a:endParaRPr lang="en-US" altLang="en-US" dirty="0"/>
          </a:p>
        </p:txBody>
      </p:sp>
      <p:sp>
        <p:nvSpPr>
          <p:cNvPr id="7" name="Content Placeholder 6"/>
          <p:cNvSpPr>
            <a:spLocks noGrp="1"/>
          </p:cNvSpPr>
          <p:nvPr>
            <p:ph sz="quarter" idx="12"/>
          </p:nvPr>
        </p:nvSpPr>
        <p:spPr/>
        <p:txBody>
          <a:bodyPr/>
          <a:lstStyle/>
          <a:p>
            <a:r>
              <a:rPr lang="en-US" dirty="0" smtClean="0"/>
              <a:t>Page 1 of Form 1040 reviewed in the QR Print Set</a:t>
            </a:r>
          </a:p>
          <a:p>
            <a:r>
              <a:rPr lang="en-US" dirty="0" smtClean="0"/>
              <a:t>Reviewer noted taxpayer provided the Form 1098-MA</a:t>
            </a:r>
          </a:p>
          <a:p>
            <a:endParaRPr lang="en-US" dirty="0"/>
          </a:p>
        </p:txBody>
      </p:sp>
      <p:sp>
        <p:nvSpPr>
          <p:cNvPr id="5" name="Title 4"/>
          <p:cNvSpPr>
            <a:spLocks noGrp="1"/>
          </p:cNvSpPr>
          <p:nvPr>
            <p:ph type="title"/>
          </p:nvPr>
        </p:nvSpPr>
        <p:spPr/>
        <p:txBody>
          <a:bodyPr/>
          <a:lstStyle/>
          <a:p>
            <a:r>
              <a:rPr lang="en-US" dirty="0" smtClean="0"/>
              <a:t>Case 1 – Just because there is a form………..</a:t>
            </a:r>
            <a:endParaRPr lang="en-US" dirty="0"/>
          </a:p>
        </p:txBody>
      </p:sp>
      <p:pic>
        <p:nvPicPr>
          <p:cNvPr id="8" name="Content Placeholder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17720" y="3105150"/>
            <a:ext cx="7754880" cy="3219450"/>
          </a:xfrm>
          <a:prstGeom prst="rect">
            <a:avLst/>
          </a:prstGeom>
          <a:ln w="25400">
            <a:solidFill>
              <a:schemeClr val="tx1"/>
            </a:solidFill>
          </a:ln>
        </p:spPr>
      </p:pic>
      <p:sp>
        <p:nvSpPr>
          <p:cNvPr id="9" name="Rectangle 8"/>
          <p:cNvSpPr/>
          <p:nvPr/>
        </p:nvSpPr>
        <p:spPr>
          <a:xfrm>
            <a:off x="609603" y="4038600"/>
            <a:ext cx="1523997" cy="1524000"/>
          </a:xfrm>
          <a:prstGeom prst="rect">
            <a:avLst/>
          </a:prstGeom>
          <a:solidFill>
            <a:srgbClr val="FFFFFF"/>
          </a:solid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0000"/>
                </a:solidFill>
              </a:rPr>
              <a:t>What do you think?</a:t>
            </a:r>
          </a:p>
        </p:txBody>
      </p:sp>
      <p:sp>
        <p:nvSpPr>
          <p:cNvPr id="10" name="Rectangle 9"/>
          <p:cNvSpPr/>
          <p:nvPr/>
        </p:nvSpPr>
        <p:spPr>
          <a:xfrm>
            <a:off x="9118830" y="3629025"/>
            <a:ext cx="2705100" cy="2514600"/>
          </a:xfrm>
          <a:prstGeom prst="rect">
            <a:avLst/>
          </a:prstGeom>
          <a:solidFill>
            <a:schemeClr val="bg1"/>
          </a:solid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000000"/>
                </a:solidFill>
              </a:rPr>
              <a:t>Payments </a:t>
            </a:r>
            <a:r>
              <a:rPr lang="en-US" sz="3200" b="1" dirty="0">
                <a:solidFill>
                  <a:srgbClr val="000000"/>
                </a:solidFill>
              </a:rPr>
              <a:t>not taxable, but Form 1098-MA is </a:t>
            </a:r>
            <a:r>
              <a:rPr lang="en-US" sz="3200" b="1" dirty="0" smtClean="0">
                <a:solidFill>
                  <a:srgbClr val="000000"/>
                </a:solidFill>
              </a:rPr>
              <a:t>out of scope</a:t>
            </a:r>
            <a:r>
              <a:rPr lang="en-US" sz="3200" b="1" dirty="0">
                <a:solidFill>
                  <a:srgbClr val="000000"/>
                </a:solidFill>
              </a:rPr>
              <a:t>!</a:t>
            </a:r>
          </a:p>
        </p:txBody>
      </p:sp>
      <p:sp>
        <p:nvSpPr>
          <p:cNvPr id="4" name="Footer Placeholder 3"/>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156014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a:t>
            </a:fld>
            <a:endParaRPr lang="en-US" altLang="en-US" dirty="0"/>
          </a:p>
        </p:txBody>
      </p:sp>
      <p:sp>
        <p:nvSpPr>
          <p:cNvPr id="4" name="Content Placeholder 3"/>
          <p:cNvSpPr>
            <a:spLocks noGrp="1"/>
          </p:cNvSpPr>
          <p:nvPr>
            <p:ph sz="quarter" idx="12"/>
          </p:nvPr>
        </p:nvSpPr>
        <p:spPr/>
        <p:txBody>
          <a:bodyPr>
            <a:normAutofit/>
          </a:bodyPr>
          <a:lstStyle/>
          <a:p>
            <a:r>
              <a:rPr lang="en-US" dirty="0"/>
              <a:t>IRS reviews showed:</a:t>
            </a:r>
          </a:p>
          <a:p>
            <a:pPr lvl="1"/>
            <a:r>
              <a:rPr lang="en-US" dirty="0"/>
              <a:t>Volunteers who prepared returns using </a:t>
            </a:r>
            <a:r>
              <a:rPr lang="en-US" dirty="0" smtClean="0"/>
              <a:t>complete </a:t>
            </a:r>
            <a:r>
              <a:rPr lang="en-US" dirty="0"/>
              <a:t>Intake/Interview and Quality Review Process achieved </a:t>
            </a:r>
            <a:r>
              <a:rPr lang="en-US" b="1" dirty="0">
                <a:solidFill>
                  <a:schemeClr val="tx2"/>
                </a:solidFill>
              </a:rPr>
              <a:t>98.65% accuracy rate</a:t>
            </a:r>
          </a:p>
          <a:p>
            <a:pPr lvl="1"/>
            <a:r>
              <a:rPr lang="en-US" dirty="0"/>
              <a:t>Volunteers using </a:t>
            </a:r>
            <a:r>
              <a:rPr lang="en-US" dirty="0" smtClean="0"/>
              <a:t>incomplete </a:t>
            </a:r>
            <a:r>
              <a:rPr lang="en-US" dirty="0"/>
              <a:t>or non-existent Intake/Interview and Quality Review Process attained only </a:t>
            </a:r>
            <a:r>
              <a:rPr lang="en-US" b="1" dirty="0">
                <a:solidFill>
                  <a:srgbClr val="FF0000"/>
                </a:solidFill>
              </a:rPr>
              <a:t>77% accuracy rate</a:t>
            </a:r>
          </a:p>
          <a:p>
            <a:endParaRPr lang="en-US" dirty="0"/>
          </a:p>
        </p:txBody>
      </p:sp>
      <p:sp>
        <p:nvSpPr>
          <p:cNvPr id="5" name="Title 4"/>
          <p:cNvSpPr>
            <a:spLocks noGrp="1"/>
          </p:cNvSpPr>
          <p:nvPr>
            <p:ph type="title"/>
          </p:nvPr>
        </p:nvSpPr>
        <p:spPr/>
        <p:txBody>
          <a:bodyPr/>
          <a:lstStyle/>
          <a:p>
            <a:r>
              <a:rPr lang="en-US" dirty="0"/>
              <a:t>QR = Accuracy – It’s a Fact</a:t>
            </a:r>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7869466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229600" y="5867400"/>
            <a:ext cx="35052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p:txBody>
          <a:bodyPr/>
          <a:lstStyle/>
          <a:p>
            <a:pPr>
              <a:defRPr/>
            </a:pPr>
            <a:r>
              <a:rPr lang="en-US" smtClean="0"/>
              <a:t>NTTC Training – TY2020</a:t>
            </a:r>
            <a:endParaRPr lang="en-US" dirty="0"/>
          </a:p>
        </p:txBody>
      </p:sp>
      <p:sp>
        <p:nvSpPr>
          <p:cNvPr id="3" name="Slide Number Placeholder 2"/>
          <p:cNvSpPr>
            <a:spLocks noGrp="1"/>
          </p:cNvSpPr>
          <p:nvPr>
            <p:ph type="sldNum" sz="quarter" idx="12"/>
          </p:nvPr>
        </p:nvSpPr>
        <p:spPr/>
        <p:txBody>
          <a:bodyPr/>
          <a:lstStyle/>
          <a:p>
            <a:fld id="{1DA692B1-EC55-4023-9554-854A401B5E78}" type="slidenum">
              <a:rPr lang="en-US" altLang="en-US" smtClean="0"/>
              <a:pPr/>
              <a:t>50</a:t>
            </a:fld>
            <a:endParaRPr lang="en-US" altLang="en-US" dirty="0"/>
          </a:p>
        </p:txBody>
      </p:sp>
      <p:sp>
        <p:nvSpPr>
          <p:cNvPr id="4" name="Content Placeholder 3"/>
          <p:cNvSpPr>
            <a:spLocks noGrp="1"/>
          </p:cNvSpPr>
          <p:nvPr>
            <p:ph type="body" sz="quarter" idx="15"/>
          </p:nvPr>
        </p:nvSpPr>
        <p:spPr/>
        <p:txBody>
          <a:bodyPr>
            <a:normAutofit fontScale="92500" lnSpcReduction="20000"/>
          </a:bodyPr>
          <a:lstStyle/>
          <a:p>
            <a:r>
              <a:rPr lang="en-US" dirty="0" smtClean="0"/>
              <a:t>Page 1 Form 1040 was being reviewed in the QR Print Set – and the reviewer noted this</a:t>
            </a:r>
          </a:p>
          <a:p>
            <a:r>
              <a:rPr lang="en-US" dirty="0" smtClean="0"/>
              <a:t>The taxpayer had a 1099-MISC with entry in Box </a:t>
            </a:r>
            <a:r>
              <a:rPr lang="en-US" dirty="0" smtClean="0">
                <a:solidFill>
                  <a:srgbClr val="000000"/>
                </a:solidFill>
              </a:rPr>
              <a:t>3</a:t>
            </a:r>
          </a:p>
          <a:p>
            <a:r>
              <a:rPr lang="en-US" dirty="0" smtClean="0">
                <a:solidFill>
                  <a:srgbClr val="000000"/>
                </a:solidFill>
              </a:rPr>
              <a:t>Taxpayer worked part-time for a contractor doing construction work</a:t>
            </a:r>
          </a:p>
          <a:p>
            <a:endParaRPr lang="en-US" dirty="0"/>
          </a:p>
        </p:txBody>
      </p:sp>
      <p:sp>
        <p:nvSpPr>
          <p:cNvPr id="11" name="Text Placeholder 10"/>
          <p:cNvSpPr>
            <a:spLocks noGrp="1"/>
          </p:cNvSpPr>
          <p:nvPr>
            <p:ph type="body" sz="quarter" idx="16"/>
          </p:nvPr>
        </p:nvSpPr>
        <p:spPr/>
        <p:txBody>
          <a:bodyPr/>
          <a:lstStyle/>
          <a:p>
            <a:endParaRPr lang="en-US"/>
          </a:p>
        </p:txBody>
      </p:sp>
      <p:sp>
        <p:nvSpPr>
          <p:cNvPr id="5" name="Title 4"/>
          <p:cNvSpPr>
            <a:spLocks noGrp="1"/>
          </p:cNvSpPr>
          <p:nvPr>
            <p:ph type="title"/>
          </p:nvPr>
        </p:nvSpPr>
        <p:spPr/>
        <p:txBody>
          <a:bodyPr/>
          <a:lstStyle/>
          <a:p>
            <a:r>
              <a:rPr lang="en-US" smtClean="0"/>
              <a:t>Case 2 – Accepting things at face value………..</a:t>
            </a:r>
            <a:endParaRPr lang="en-US" dirty="0"/>
          </a:p>
        </p:txBody>
      </p:sp>
      <p:pic>
        <p:nvPicPr>
          <p:cNvPr id="16" name="Picture 15"/>
          <p:cNvPicPr>
            <a:picLocks noChangeAspect="1"/>
          </p:cNvPicPr>
          <p:nvPr/>
        </p:nvPicPr>
        <p:blipFill>
          <a:blip r:embed="rId3"/>
          <a:srcRect l="43841"/>
          <a:stretch>
            <a:fillRect/>
          </a:stretch>
        </p:blipFill>
        <p:spPr>
          <a:xfrm>
            <a:off x="6324600" y="1600200"/>
            <a:ext cx="5701029" cy="4191000"/>
          </a:xfrm>
          <a:prstGeom prst="rect">
            <a:avLst/>
          </a:prstGeom>
          <a:ln w="25400">
            <a:solidFill>
              <a:schemeClr val="tx1"/>
            </a:solidFill>
          </a:ln>
        </p:spPr>
      </p:pic>
      <p:sp>
        <p:nvSpPr>
          <p:cNvPr id="8" name="Rectangle 7"/>
          <p:cNvSpPr/>
          <p:nvPr/>
        </p:nvSpPr>
        <p:spPr>
          <a:xfrm>
            <a:off x="7772400" y="2743200"/>
            <a:ext cx="3886200" cy="1429780"/>
          </a:xfrm>
          <a:prstGeom prst="rect">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0000"/>
                </a:solidFill>
              </a:rPr>
              <a:t>What probing questions should be asked?</a:t>
            </a:r>
          </a:p>
        </p:txBody>
      </p:sp>
    </p:spTree>
    <p:extLst>
      <p:ext uri="{BB962C8B-B14F-4D97-AF65-F5344CB8AC3E}">
        <p14:creationId xmlns:p14="http://schemas.microsoft.com/office/powerpoint/2010/main" val="295081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229600" y="5867400"/>
            <a:ext cx="35052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51</a:t>
            </a:fld>
            <a:endParaRPr lang="en-US" altLang="en-US" dirty="0"/>
          </a:p>
        </p:txBody>
      </p:sp>
      <p:sp>
        <p:nvSpPr>
          <p:cNvPr id="5" name="Title 4"/>
          <p:cNvSpPr>
            <a:spLocks noGrp="1"/>
          </p:cNvSpPr>
          <p:nvPr>
            <p:ph type="title"/>
          </p:nvPr>
        </p:nvSpPr>
        <p:spPr/>
        <p:txBody>
          <a:bodyPr/>
          <a:lstStyle/>
          <a:p>
            <a:r>
              <a:rPr lang="en-US" dirty="0"/>
              <a:t>Case 3 – Taxpayers don’t know all the rules</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971800" y="1371600"/>
            <a:ext cx="8254685" cy="4863225"/>
          </a:xfrm>
          <a:prstGeom prst="rect">
            <a:avLst/>
          </a:prstGeom>
        </p:spPr>
      </p:pic>
      <p:sp>
        <p:nvSpPr>
          <p:cNvPr id="9" name="Rectangle 8"/>
          <p:cNvSpPr/>
          <p:nvPr/>
        </p:nvSpPr>
        <p:spPr>
          <a:xfrm>
            <a:off x="381000" y="1676400"/>
            <a:ext cx="2205996" cy="2409659"/>
          </a:xfrm>
          <a:prstGeom prst="rect">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0000"/>
                </a:solidFill>
              </a:rPr>
              <a:t>What probing questions should be asked?</a:t>
            </a:r>
          </a:p>
        </p:txBody>
      </p:sp>
      <p:sp>
        <p:nvSpPr>
          <p:cNvPr id="2" name="Footer Placeholder 1"/>
          <p:cNvSpPr>
            <a:spLocks noGrp="1"/>
          </p:cNvSpPr>
          <p:nvPr>
            <p:ph type="ftr" sz="quarter" idx="10"/>
          </p:nvPr>
        </p:nvSpPr>
        <p:spPr/>
        <p:txBody>
          <a:bodyPr/>
          <a:lstStyle/>
          <a:p>
            <a:pPr>
              <a:defRPr/>
            </a:pPr>
            <a:r>
              <a:rPr lang="en-US" smtClean="0"/>
              <a:t>NTTC Training – TY2020</a:t>
            </a:r>
            <a:endParaRPr lang="en-US" dirty="0"/>
          </a:p>
        </p:txBody>
      </p:sp>
      <p:sp>
        <p:nvSpPr>
          <p:cNvPr id="10" name="Rectangle 9"/>
          <p:cNvSpPr/>
          <p:nvPr/>
        </p:nvSpPr>
        <p:spPr>
          <a:xfrm>
            <a:off x="8229600" y="1371600"/>
            <a:ext cx="3508612" cy="4164590"/>
          </a:xfrm>
          <a:prstGeom prst="rect">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solidFill>
                  <a:srgbClr val="000000"/>
                </a:solidFill>
              </a:rPr>
              <a:t>&gt;Taxpayer filed MFS </a:t>
            </a:r>
            <a:r>
              <a:rPr lang="en-US" sz="2800" b="1" dirty="0">
                <a:solidFill>
                  <a:srgbClr val="000000"/>
                </a:solidFill>
              </a:rPr>
              <a:t>in the </a:t>
            </a:r>
            <a:r>
              <a:rPr lang="en-US" sz="2800" b="1" dirty="0" smtClean="0">
                <a:solidFill>
                  <a:srgbClr val="000000"/>
                </a:solidFill>
              </a:rPr>
              <a:t>past</a:t>
            </a:r>
          </a:p>
          <a:p>
            <a:r>
              <a:rPr lang="en-US" sz="2800" b="1" dirty="0" smtClean="0">
                <a:solidFill>
                  <a:srgbClr val="000000"/>
                </a:solidFill>
              </a:rPr>
              <a:t>&gt;Last </a:t>
            </a:r>
            <a:r>
              <a:rPr lang="en-US" sz="2800" b="1" dirty="0">
                <a:solidFill>
                  <a:srgbClr val="000000"/>
                </a:solidFill>
              </a:rPr>
              <a:t>year </a:t>
            </a:r>
            <a:r>
              <a:rPr lang="en-US" sz="2800" b="1" dirty="0" smtClean="0">
                <a:solidFill>
                  <a:srgbClr val="000000"/>
                </a:solidFill>
              </a:rPr>
              <a:t>separated</a:t>
            </a:r>
          </a:p>
          <a:p>
            <a:r>
              <a:rPr lang="en-US" sz="2800" b="1" dirty="0" smtClean="0">
                <a:solidFill>
                  <a:srgbClr val="000000"/>
                </a:solidFill>
              </a:rPr>
              <a:t>&gt;Lived </a:t>
            </a:r>
            <a:r>
              <a:rPr lang="en-US" sz="2800" b="1" dirty="0">
                <a:solidFill>
                  <a:srgbClr val="000000"/>
                </a:solidFill>
              </a:rPr>
              <a:t>apart the last 8 months of the </a:t>
            </a:r>
            <a:r>
              <a:rPr lang="en-US" sz="2800" b="1" dirty="0" smtClean="0">
                <a:solidFill>
                  <a:srgbClr val="000000"/>
                </a:solidFill>
              </a:rPr>
              <a:t>year</a:t>
            </a:r>
          </a:p>
          <a:p>
            <a:r>
              <a:rPr lang="en-US" sz="2800" b="1" dirty="0" smtClean="0">
                <a:solidFill>
                  <a:srgbClr val="000000"/>
                </a:solidFill>
              </a:rPr>
              <a:t>&gt;Children lived </a:t>
            </a:r>
            <a:r>
              <a:rPr lang="en-US" sz="2800" b="1" dirty="0">
                <a:solidFill>
                  <a:srgbClr val="000000"/>
                </a:solidFill>
              </a:rPr>
              <a:t>with </a:t>
            </a:r>
            <a:r>
              <a:rPr lang="en-US" sz="2800" b="1" dirty="0" smtClean="0">
                <a:solidFill>
                  <a:srgbClr val="000000"/>
                </a:solidFill>
              </a:rPr>
              <a:t>her</a:t>
            </a:r>
          </a:p>
          <a:p>
            <a:r>
              <a:rPr lang="en-US" sz="2800" b="1" dirty="0" smtClean="0">
                <a:solidFill>
                  <a:srgbClr val="000000"/>
                </a:solidFill>
              </a:rPr>
              <a:t>&gt;Met </a:t>
            </a:r>
            <a:r>
              <a:rPr lang="en-US" sz="2800" b="1" dirty="0">
                <a:solidFill>
                  <a:srgbClr val="000000"/>
                </a:solidFill>
              </a:rPr>
              <a:t>requirements for HoH</a:t>
            </a:r>
          </a:p>
        </p:txBody>
      </p:sp>
      <p:sp>
        <p:nvSpPr>
          <p:cNvPr id="11" name="Oval 10"/>
          <p:cNvSpPr/>
          <p:nvPr/>
        </p:nvSpPr>
        <p:spPr>
          <a:xfrm>
            <a:off x="4343400" y="4191000"/>
            <a:ext cx="304800" cy="304800"/>
          </a:xfrm>
          <a:prstGeom prst="ellipse">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74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52</a:t>
            </a:fld>
            <a:endParaRPr lang="en-US" altLang="en-US" dirty="0"/>
          </a:p>
        </p:txBody>
      </p:sp>
      <p:sp>
        <p:nvSpPr>
          <p:cNvPr id="4" name="Content Placeholder 3"/>
          <p:cNvSpPr>
            <a:spLocks noGrp="1"/>
          </p:cNvSpPr>
          <p:nvPr>
            <p:ph sz="quarter" idx="12"/>
          </p:nvPr>
        </p:nvSpPr>
        <p:spPr/>
        <p:txBody>
          <a:bodyPr/>
          <a:lstStyle/>
          <a:p>
            <a:r>
              <a:rPr lang="en-US" dirty="0"/>
              <a:t>Part II, line 2, of the Intake Booklet handed to the QR</a:t>
            </a:r>
          </a:p>
          <a:p>
            <a:r>
              <a:rPr lang="en-US" dirty="0"/>
              <a:t>Single return claiming no dependent or nondependent:</a:t>
            </a:r>
          </a:p>
          <a:p>
            <a:endParaRPr lang="en-US" dirty="0"/>
          </a:p>
        </p:txBody>
      </p:sp>
      <p:sp>
        <p:nvSpPr>
          <p:cNvPr id="5" name="Title 4"/>
          <p:cNvSpPr>
            <a:spLocks noGrp="1"/>
          </p:cNvSpPr>
          <p:nvPr>
            <p:ph type="title"/>
          </p:nvPr>
        </p:nvSpPr>
        <p:spPr/>
        <p:txBody>
          <a:bodyPr/>
          <a:lstStyle/>
          <a:p>
            <a:r>
              <a:rPr lang="en-US" dirty="0"/>
              <a:t>Case 4 – Why the QR does an interview</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070641" y="3505200"/>
            <a:ext cx="8377995" cy="2050993"/>
          </a:xfrm>
          <a:prstGeom prst="rect">
            <a:avLst/>
          </a:prstGeom>
        </p:spPr>
      </p:pic>
      <p:sp>
        <p:nvSpPr>
          <p:cNvPr id="7" name="Footer Placeholder 6"/>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5939888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53</a:t>
            </a:fld>
            <a:endParaRPr lang="en-US" altLang="en-US" dirty="0"/>
          </a:p>
        </p:txBody>
      </p:sp>
      <p:sp>
        <p:nvSpPr>
          <p:cNvPr id="4" name="Content Placeholder 3"/>
          <p:cNvSpPr>
            <a:spLocks noGrp="1"/>
          </p:cNvSpPr>
          <p:nvPr>
            <p:ph sz="quarter" idx="12"/>
          </p:nvPr>
        </p:nvSpPr>
        <p:spPr/>
        <p:txBody>
          <a:bodyPr>
            <a:normAutofit fontScale="92500" lnSpcReduction="20000"/>
          </a:bodyPr>
          <a:lstStyle/>
          <a:p>
            <a:r>
              <a:rPr lang="en-US" dirty="0"/>
              <a:t>Same intake sheet after the QR updated the Intake Booklet:</a:t>
            </a:r>
          </a:p>
          <a:p>
            <a:endParaRPr lang="en-US" dirty="0"/>
          </a:p>
          <a:p>
            <a:endParaRPr lang="en-US" dirty="0"/>
          </a:p>
          <a:p>
            <a:endParaRPr lang="en-US" dirty="0"/>
          </a:p>
          <a:p>
            <a:pPr lvl="1"/>
            <a:r>
              <a:rPr lang="en-US" dirty="0"/>
              <a:t>Taxpayer, single, worked only part-time (wages $21,355) cared for disabled brother</a:t>
            </a:r>
          </a:p>
          <a:p>
            <a:pPr lvl="1"/>
            <a:r>
              <a:rPr lang="en-US" dirty="0"/>
              <a:t>Brother is qualifying child for the EITC</a:t>
            </a:r>
          </a:p>
          <a:p>
            <a:r>
              <a:rPr lang="en-US" dirty="0"/>
              <a:t>EITC went from zero to $2,925</a:t>
            </a:r>
          </a:p>
          <a:p>
            <a:endParaRPr lang="en-US" dirty="0"/>
          </a:p>
        </p:txBody>
      </p:sp>
      <p:sp>
        <p:nvSpPr>
          <p:cNvPr id="5" name="Title 4"/>
          <p:cNvSpPr>
            <a:spLocks noGrp="1"/>
          </p:cNvSpPr>
          <p:nvPr>
            <p:ph type="title"/>
          </p:nvPr>
        </p:nvSpPr>
        <p:spPr/>
        <p:txBody>
          <a:bodyPr/>
          <a:lstStyle/>
          <a:p>
            <a:r>
              <a:rPr lang="en-US" dirty="0"/>
              <a:t>Case 4 – The rest of the story</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85999" y="2133600"/>
            <a:ext cx="7903029" cy="1676400"/>
          </a:xfrm>
          <a:prstGeom prst="rect">
            <a:avLst/>
          </a:prstGeom>
        </p:spPr>
      </p:pic>
      <p:sp>
        <p:nvSpPr>
          <p:cNvPr id="7" name="Footer Placeholder 6"/>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1963962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54</a:t>
            </a:fld>
            <a:endParaRPr lang="en-US" altLang="en-US" dirty="0"/>
          </a:p>
        </p:txBody>
      </p:sp>
      <p:sp>
        <p:nvSpPr>
          <p:cNvPr id="4" name="Content Placeholder 3"/>
          <p:cNvSpPr>
            <a:spLocks noGrp="1"/>
          </p:cNvSpPr>
          <p:nvPr>
            <p:ph sz="quarter" idx="12"/>
          </p:nvPr>
        </p:nvSpPr>
        <p:spPr/>
        <p:txBody>
          <a:bodyPr/>
          <a:lstStyle/>
          <a:p>
            <a:r>
              <a:rPr lang="en-US" dirty="0"/>
              <a:t>Part III of the Intake Booklet handed to the quality reviewer:</a:t>
            </a:r>
          </a:p>
          <a:p>
            <a:endParaRPr lang="en-US" dirty="0"/>
          </a:p>
          <a:p>
            <a:endParaRPr lang="en-US" dirty="0"/>
          </a:p>
        </p:txBody>
      </p:sp>
      <p:sp>
        <p:nvSpPr>
          <p:cNvPr id="5" name="Title 4"/>
          <p:cNvSpPr>
            <a:spLocks noGrp="1"/>
          </p:cNvSpPr>
          <p:nvPr>
            <p:ph type="title"/>
          </p:nvPr>
        </p:nvSpPr>
        <p:spPr/>
        <p:txBody>
          <a:bodyPr>
            <a:normAutofit/>
          </a:bodyPr>
          <a:lstStyle/>
          <a:p>
            <a:r>
              <a:rPr lang="en-US" dirty="0"/>
              <a:t>Case 5 – It’s not always that simple</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371600" y="2895600"/>
            <a:ext cx="9319334" cy="2895600"/>
          </a:xfrm>
          <a:prstGeom prst="rect">
            <a:avLst/>
          </a:prstGeom>
        </p:spPr>
      </p:pic>
      <p:sp>
        <p:nvSpPr>
          <p:cNvPr id="7" name="Footer Placeholder 6"/>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17787422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55</a:t>
            </a:fld>
            <a:endParaRPr lang="en-US" altLang="en-US" dirty="0"/>
          </a:p>
        </p:txBody>
      </p:sp>
      <p:sp>
        <p:nvSpPr>
          <p:cNvPr id="4" name="Content Placeholder 3"/>
          <p:cNvSpPr>
            <a:spLocks noGrp="1"/>
          </p:cNvSpPr>
          <p:nvPr>
            <p:ph sz="quarter" idx="12"/>
          </p:nvPr>
        </p:nvSpPr>
        <p:spPr/>
        <p:txBody>
          <a:bodyPr>
            <a:normAutofit lnSpcReduction="10000"/>
          </a:bodyPr>
          <a:lstStyle/>
          <a:p>
            <a:r>
              <a:rPr lang="en-US" dirty="0"/>
              <a:t>Return looked so easy</a:t>
            </a:r>
            <a:r>
              <a:rPr lang="en-US" dirty="0" smtClean="0"/>
              <a:t>: Single </a:t>
            </a:r>
            <a:r>
              <a:rPr lang="en-US" dirty="0"/>
              <a:t>guy age 28, one W-2 for $28,000 wages. What should you ask?</a:t>
            </a:r>
          </a:p>
          <a:p>
            <a:pPr lvl="1"/>
            <a:r>
              <a:rPr lang="en-US" dirty="0"/>
              <a:t>QR: So, you just had one job last year?</a:t>
            </a:r>
          </a:p>
          <a:p>
            <a:pPr lvl="2"/>
            <a:r>
              <a:rPr lang="en-US" dirty="0"/>
              <a:t>Taxpayer: I did some seasonal work delivering packages during the holidays, but didn’t get a tax form and I don’t think that they took out much in taxes anyway.</a:t>
            </a:r>
          </a:p>
          <a:p>
            <a:pPr lvl="1"/>
            <a:r>
              <a:rPr lang="en-US" dirty="0"/>
              <a:t>QR: You need to report that income, too. Maybe you can get access to the W-2 online?</a:t>
            </a:r>
          </a:p>
          <a:p>
            <a:pPr lvl="2"/>
            <a:r>
              <a:rPr lang="en-US" dirty="0"/>
              <a:t>Taxpayer: Maybe. I think it went to my dad’s house. </a:t>
            </a:r>
          </a:p>
        </p:txBody>
      </p:sp>
      <p:sp>
        <p:nvSpPr>
          <p:cNvPr id="5" name="Title 4"/>
          <p:cNvSpPr>
            <a:spLocks noGrp="1"/>
          </p:cNvSpPr>
          <p:nvPr>
            <p:ph type="title"/>
          </p:nvPr>
        </p:nvSpPr>
        <p:spPr/>
        <p:txBody>
          <a:bodyPr/>
          <a:lstStyle/>
          <a:p>
            <a:r>
              <a:rPr lang="en-US" dirty="0"/>
              <a:t>Case 5 – The rest of the story</a:t>
            </a:r>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11193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56</a:t>
            </a:fld>
            <a:endParaRPr lang="en-US" altLang="en-US" dirty="0"/>
          </a:p>
        </p:txBody>
      </p:sp>
      <p:sp>
        <p:nvSpPr>
          <p:cNvPr id="4" name="Content Placeholder 3"/>
          <p:cNvSpPr>
            <a:spLocks noGrp="1"/>
          </p:cNvSpPr>
          <p:nvPr>
            <p:ph sz="quarter" idx="12"/>
          </p:nvPr>
        </p:nvSpPr>
        <p:spPr/>
        <p:txBody>
          <a:bodyPr>
            <a:normAutofit/>
          </a:bodyPr>
          <a:lstStyle/>
          <a:p>
            <a:pPr lvl="1"/>
            <a:r>
              <a:rPr lang="en-US" dirty="0"/>
              <a:t>QR: Did you have any other income?</a:t>
            </a:r>
          </a:p>
          <a:p>
            <a:pPr lvl="2"/>
            <a:r>
              <a:rPr lang="en-US" dirty="0"/>
              <a:t>Taxpayer: Last summer I worked construction for about a week and it paid well. But they just gave me cash. I earned $1,200. </a:t>
            </a:r>
          </a:p>
          <a:p>
            <a:pPr lvl="1"/>
            <a:r>
              <a:rPr lang="en-US" dirty="0"/>
              <a:t>QR: That needs to be reported, too. Did you have any expenses related to the construction work? When you come back with that W-2, I need to know about that construction job, how much you were paid and the amount of any expenses</a:t>
            </a:r>
          </a:p>
          <a:p>
            <a:endParaRPr lang="en-US" dirty="0"/>
          </a:p>
        </p:txBody>
      </p:sp>
      <p:sp>
        <p:nvSpPr>
          <p:cNvPr id="5" name="Title 4"/>
          <p:cNvSpPr>
            <a:spLocks noGrp="1"/>
          </p:cNvSpPr>
          <p:nvPr>
            <p:ph type="title"/>
          </p:nvPr>
        </p:nvSpPr>
        <p:spPr/>
        <p:txBody>
          <a:bodyPr>
            <a:normAutofit/>
          </a:bodyPr>
          <a:lstStyle/>
          <a:p>
            <a:r>
              <a:rPr lang="en-US" dirty="0"/>
              <a:t>Case 5 – The rest of the story (part 2)</a:t>
            </a:r>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124140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57</a:t>
            </a:fld>
            <a:endParaRPr lang="en-US" altLang="en-US" dirty="0"/>
          </a:p>
        </p:txBody>
      </p:sp>
      <p:sp>
        <p:nvSpPr>
          <p:cNvPr id="4" name="Content Placeholder 3"/>
          <p:cNvSpPr>
            <a:spLocks noGrp="1"/>
          </p:cNvSpPr>
          <p:nvPr>
            <p:ph sz="quarter" idx="12"/>
          </p:nvPr>
        </p:nvSpPr>
        <p:spPr/>
        <p:txBody>
          <a:bodyPr>
            <a:normAutofit/>
          </a:bodyPr>
          <a:lstStyle/>
          <a:p>
            <a:r>
              <a:rPr lang="en-US" dirty="0"/>
              <a:t>Here is the updated Intake Booklet:</a:t>
            </a:r>
          </a:p>
          <a:p>
            <a:endParaRPr lang="en-US" dirty="0"/>
          </a:p>
          <a:p>
            <a:pPr marL="0" indent="0">
              <a:buNone/>
            </a:pPr>
            <a:endParaRPr lang="en-US" dirty="0"/>
          </a:p>
          <a:p>
            <a:endParaRPr lang="en-US" dirty="0"/>
          </a:p>
          <a:p>
            <a:endParaRPr lang="en-US" dirty="0"/>
          </a:p>
          <a:p>
            <a:endParaRPr lang="en-US" dirty="0"/>
          </a:p>
          <a:p>
            <a:endParaRPr lang="en-US" dirty="0"/>
          </a:p>
        </p:txBody>
      </p:sp>
      <p:sp>
        <p:nvSpPr>
          <p:cNvPr id="5" name="Title 4"/>
          <p:cNvSpPr>
            <a:spLocks noGrp="1"/>
          </p:cNvSpPr>
          <p:nvPr>
            <p:ph type="title"/>
          </p:nvPr>
        </p:nvSpPr>
        <p:spPr/>
        <p:txBody>
          <a:bodyPr/>
          <a:lstStyle/>
          <a:p>
            <a:r>
              <a:rPr lang="en-US" dirty="0"/>
              <a:t>Case 5 – The Updated Intake Booklet</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56300" y="2514600"/>
            <a:ext cx="10611928" cy="3352800"/>
          </a:xfrm>
          <a:prstGeom prst="rect">
            <a:avLst/>
          </a:prstGeom>
        </p:spPr>
      </p:pic>
      <p:sp>
        <p:nvSpPr>
          <p:cNvPr id="7" name="Footer Placeholder 6"/>
          <p:cNvSpPr>
            <a:spLocks noGrp="1"/>
          </p:cNvSpPr>
          <p:nvPr>
            <p:ph type="ftr" sz="quarter" idx="10"/>
          </p:nvPr>
        </p:nvSpPr>
        <p:spPr/>
        <p:txBody>
          <a:bodyPr/>
          <a:lstStyle/>
          <a:p>
            <a:pPr>
              <a:defRPr/>
            </a:pPr>
            <a:r>
              <a:rPr lang="en-US" smtClean="0"/>
              <a:t>NTTC Training – TY2020</a:t>
            </a:r>
            <a:endParaRPr lang="en-US" dirty="0"/>
          </a:p>
        </p:txBody>
      </p:sp>
      <p:cxnSp>
        <p:nvCxnSpPr>
          <p:cNvPr id="10" name="Straight Arrow Connector 9"/>
          <p:cNvCxnSpPr>
            <a:stCxn id="11" idx="2"/>
          </p:cNvCxnSpPr>
          <p:nvPr/>
        </p:nvCxnSpPr>
        <p:spPr>
          <a:xfrm rot="16200000" flipH="1">
            <a:off x="809714" y="3705314"/>
            <a:ext cx="323672" cy="6477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2400" y="2667000"/>
            <a:ext cx="990600" cy="1200328"/>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sz="2400" b="1" dirty="0" smtClean="0"/>
              <a:t>Check box 7</a:t>
            </a:r>
          </a:p>
          <a:p>
            <a:r>
              <a:rPr lang="en-US" sz="2400" b="1" dirty="0" smtClean="0"/>
              <a:t>“Yes”</a:t>
            </a:r>
            <a:endParaRPr lang="en-US" sz="2400" b="1" dirty="0"/>
          </a:p>
        </p:txBody>
      </p:sp>
    </p:spTree>
    <p:extLst>
      <p:ext uri="{BB962C8B-B14F-4D97-AF65-F5344CB8AC3E}">
        <p14:creationId xmlns:p14="http://schemas.microsoft.com/office/powerpoint/2010/main" val="25128165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58</a:t>
            </a:fld>
            <a:endParaRPr lang="en-US" altLang="en-US" dirty="0"/>
          </a:p>
        </p:txBody>
      </p:sp>
      <p:sp>
        <p:nvSpPr>
          <p:cNvPr id="4" name="Content Placeholder 3"/>
          <p:cNvSpPr>
            <a:spLocks noGrp="1"/>
          </p:cNvSpPr>
          <p:nvPr>
            <p:ph sz="quarter" idx="12"/>
          </p:nvPr>
        </p:nvSpPr>
        <p:spPr/>
        <p:txBody>
          <a:bodyPr/>
          <a:lstStyle/>
          <a:p>
            <a:r>
              <a:rPr lang="en-US" dirty="0"/>
              <a:t>Part VI of the Intake Booklet handed to the quality reviewer:</a:t>
            </a:r>
          </a:p>
          <a:p>
            <a:pPr marL="0" indent="0">
              <a:buNone/>
            </a:pPr>
            <a:endParaRPr lang="en-US" sz="4900" dirty="0"/>
          </a:p>
          <a:p>
            <a:r>
              <a:rPr lang="en-US" dirty="0"/>
              <a:t>Same Intake Booklet after the quality reviewer update:</a:t>
            </a:r>
          </a:p>
          <a:p>
            <a:pPr marL="0" indent="0">
              <a:buNone/>
            </a:pPr>
            <a:endParaRPr lang="en-US" dirty="0"/>
          </a:p>
        </p:txBody>
      </p:sp>
      <p:sp>
        <p:nvSpPr>
          <p:cNvPr id="5" name="Title 4"/>
          <p:cNvSpPr>
            <a:spLocks noGrp="1"/>
          </p:cNvSpPr>
          <p:nvPr>
            <p:ph type="title"/>
          </p:nvPr>
        </p:nvSpPr>
        <p:spPr/>
        <p:txBody>
          <a:bodyPr>
            <a:normAutofit/>
          </a:bodyPr>
          <a:lstStyle/>
          <a:p>
            <a:r>
              <a:rPr lang="en-US" dirty="0"/>
              <a:t>Case 6 – Leave no question unanswered</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00200" y="2819400"/>
            <a:ext cx="9123451" cy="121920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752600" y="4648200"/>
            <a:ext cx="9198115" cy="1120014"/>
          </a:xfrm>
          <a:prstGeom prst="rect">
            <a:avLst/>
          </a:prstGeom>
        </p:spPr>
      </p:pic>
      <p:sp>
        <p:nvSpPr>
          <p:cNvPr id="8" name="TextBox 7"/>
          <p:cNvSpPr txBox="1"/>
          <p:nvPr/>
        </p:nvSpPr>
        <p:spPr>
          <a:xfrm>
            <a:off x="7696200" y="5410200"/>
            <a:ext cx="228600" cy="22860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dirty="0"/>
          </a:p>
        </p:txBody>
      </p:sp>
      <p:sp>
        <p:nvSpPr>
          <p:cNvPr id="9" name="Footer Placeholder 8"/>
          <p:cNvSpPr>
            <a:spLocks noGrp="1"/>
          </p:cNvSpPr>
          <p:nvPr>
            <p:ph type="ftr" sz="quarter" idx="10"/>
          </p:nvPr>
        </p:nvSpPr>
        <p:spPr/>
        <p:txBody>
          <a:bodyPr/>
          <a:lstStyle/>
          <a:p>
            <a:pPr>
              <a:defRPr/>
            </a:pPr>
            <a:r>
              <a:rPr lang="en-US" smtClean="0"/>
              <a:t>NTTC Training – TY2020</a:t>
            </a:r>
            <a:endParaRPr lang="en-US" dirty="0"/>
          </a:p>
        </p:txBody>
      </p:sp>
      <p:cxnSp>
        <p:nvCxnSpPr>
          <p:cNvPr id="11" name="Straight Arrow Connector 10"/>
          <p:cNvCxnSpPr/>
          <p:nvPr/>
        </p:nvCxnSpPr>
        <p:spPr>
          <a:xfrm flipV="1">
            <a:off x="6934200" y="5791200"/>
            <a:ext cx="685800" cy="6096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0272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59</a:t>
            </a:fld>
            <a:endParaRPr lang="en-US" altLang="en-US" dirty="0"/>
          </a:p>
        </p:txBody>
      </p:sp>
      <p:sp>
        <p:nvSpPr>
          <p:cNvPr id="4" name="Content Placeholder 3"/>
          <p:cNvSpPr>
            <a:spLocks noGrp="1"/>
          </p:cNvSpPr>
          <p:nvPr>
            <p:ph sz="quarter" idx="12"/>
          </p:nvPr>
        </p:nvSpPr>
        <p:spPr/>
        <p:txBody>
          <a:bodyPr>
            <a:normAutofit fontScale="85000" lnSpcReduction="10000"/>
          </a:bodyPr>
          <a:lstStyle/>
          <a:p>
            <a:pPr>
              <a:lnSpc>
                <a:spcPct val="110000"/>
              </a:lnSpc>
            </a:pPr>
            <a:r>
              <a:rPr lang="en-US" dirty="0"/>
              <a:t>Taxpayer received IRS letter for a prior year about claiming her grandchildren as dependents and as qualifying children for the EITC and child tax credit</a:t>
            </a:r>
          </a:p>
          <a:p>
            <a:pPr>
              <a:lnSpc>
                <a:spcPct val="110000"/>
              </a:lnSpc>
            </a:pPr>
            <a:r>
              <a:rPr lang="en-US" dirty="0"/>
              <a:t>Taxpayer needed help responding to IRS inquiries</a:t>
            </a:r>
          </a:p>
          <a:p>
            <a:pPr>
              <a:lnSpc>
                <a:spcPct val="110000"/>
              </a:lnSpc>
            </a:pPr>
            <a:r>
              <a:rPr lang="en-US" dirty="0"/>
              <a:t>Referred to a Low Income Taxpayer Clinic (LITC)</a:t>
            </a:r>
          </a:p>
          <a:p>
            <a:pPr>
              <a:lnSpc>
                <a:spcPct val="110000"/>
              </a:lnSpc>
            </a:pPr>
            <a:r>
              <a:rPr lang="en-US" dirty="0"/>
              <a:t>Completed Form 8862, Information to Claim Certain Refundable Credits After Disallowance to file with 2017 return</a:t>
            </a:r>
          </a:p>
          <a:p>
            <a:pPr>
              <a:lnSpc>
                <a:spcPct val="110000"/>
              </a:lnSpc>
            </a:pPr>
            <a:endParaRPr lang="en-US" dirty="0"/>
          </a:p>
        </p:txBody>
      </p:sp>
      <p:sp>
        <p:nvSpPr>
          <p:cNvPr id="5" name="Title 4"/>
          <p:cNvSpPr>
            <a:spLocks noGrp="1"/>
          </p:cNvSpPr>
          <p:nvPr>
            <p:ph type="title"/>
          </p:nvPr>
        </p:nvSpPr>
        <p:spPr/>
        <p:txBody>
          <a:bodyPr/>
          <a:lstStyle/>
          <a:p>
            <a:r>
              <a:rPr lang="en-US" dirty="0"/>
              <a:t>Case 6 – The rest of the story</a:t>
            </a:r>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2112719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DA692B1-EC55-4023-9554-854A401B5E78}" type="slidenum">
              <a:rPr lang="en-US" altLang="en-US" smtClean="0"/>
              <a:pPr/>
              <a:t>6</a:t>
            </a:fld>
            <a:endParaRPr lang="en-US" altLang="en-US" dirty="0"/>
          </a:p>
        </p:txBody>
      </p:sp>
      <p:sp>
        <p:nvSpPr>
          <p:cNvPr id="14339" name="Content Placeholder 2"/>
          <p:cNvSpPr>
            <a:spLocks noGrp="1"/>
          </p:cNvSpPr>
          <p:nvPr>
            <p:ph sz="quarter" idx="12"/>
          </p:nvPr>
        </p:nvSpPr>
        <p:spPr/>
        <p:txBody>
          <a:bodyPr>
            <a:normAutofit/>
          </a:bodyPr>
          <a:lstStyle/>
          <a:p>
            <a:r>
              <a:rPr lang="en-US" altLang="en-US" dirty="0"/>
              <a:t>Quality Review is more than </a:t>
            </a:r>
            <a:r>
              <a:rPr lang="en-US" altLang="en-US" dirty="0" smtClean="0"/>
              <a:t>proofreading </a:t>
            </a:r>
            <a:r>
              <a:rPr lang="en-US" altLang="en-US" dirty="0"/>
              <a:t>exercise</a:t>
            </a:r>
          </a:p>
          <a:p>
            <a:r>
              <a:rPr lang="en-US" altLang="en-US" dirty="0"/>
              <a:t>Reviewer must:</a:t>
            </a:r>
          </a:p>
          <a:p>
            <a:pPr lvl="1"/>
            <a:r>
              <a:rPr lang="en-US" altLang="en-US" dirty="0"/>
              <a:t>Review Intake </a:t>
            </a:r>
            <a:r>
              <a:rPr lang="en-US" altLang="en-US" dirty="0" smtClean="0"/>
              <a:t>Booklet </a:t>
            </a:r>
            <a:r>
              <a:rPr lang="en-US" altLang="en-US" b="1" dirty="0" smtClean="0"/>
              <a:t>with the taxpayer</a:t>
            </a:r>
          </a:p>
          <a:p>
            <a:pPr lvl="1"/>
            <a:r>
              <a:rPr lang="en-US" altLang="en-US" dirty="0"/>
              <a:t>Update Intake Booklet if there are changes</a:t>
            </a:r>
          </a:p>
          <a:p>
            <a:pPr lvl="1"/>
            <a:r>
              <a:rPr lang="en-US" altLang="en-US" dirty="0"/>
              <a:t>Engage with </a:t>
            </a:r>
            <a:r>
              <a:rPr lang="en-US" altLang="en-US" dirty="0" smtClean="0"/>
              <a:t>taxpayer – ask </a:t>
            </a:r>
            <a:r>
              <a:rPr lang="en-US" altLang="en-US" dirty="0"/>
              <a:t>questions to verify information</a:t>
            </a:r>
          </a:p>
          <a:p>
            <a:pPr lvl="1"/>
            <a:r>
              <a:rPr lang="en-US" altLang="en-US" dirty="0"/>
              <a:t>Evaluate </a:t>
            </a:r>
            <a:r>
              <a:rPr lang="en-US" altLang="en-US" dirty="0" smtClean="0"/>
              <a:t>overall return – do numbers </a:t>
            </a:r>
            <a:r>
              <a:rPr lang="en-US" altLang="en-US" dirty="0"/>
              <a:t>make sense</a:t>
            </a:r>
            <a:r>
              <a:rPr lang="en-US" altLang="en-US" dirty="0" smtClean="0"/>
              <a:t>?</a:t>
            </a:r>
          </a:p>
          <a:p>
            <a:pPr lvl="1"/>
            <a:r>
              <a:rPr lang="en-US" altLang="en-US" dirty="0" smtClean="0"/>
              <a:t>Can taxes be reduced for the taxpayer?</a:t>
            </a:r>
            <a:endParaRPr lang="en-US" altLang="en-US" dirty="0"/>
          </a:p>
        </p:txBody>
      </p:sp>
      <p:sp>
        <p:nvSpPr>
          <p:cNvPr id="4098" name="Title 1"/>
          <p:cNvSpPr>
            <a:spLocks noGrp="1"/>
          </p:cNvSpPr>
          <p:nvPr>
            <p:ph type="title"/>
          </p:nvPr>
        </p:nvSpPr>
        <p:spPr/>
        <p:txBody>
          <a:bodyPr/>
          <a:lstStyle/>
          <a:p>
            <a:r>
              <a:rPr lang="en-US" altLang="en-US" dirty="0"/>
              <a:t>Quality Review</a:t>
            </a:r>
          </a:p>
        </p:txBody>
      </p:sp>
      <p:sp>
        <p:nvSpPr>
          <p:cNvPr id="2" name="Footer Placeholder 1"/>
          <p:cNvSpPr>
            <a:spLocks noGrp="1"/>
          </p:cNvSpPr>
          <p:nvPr>
            <p:ph type="ftr" sz="quarter" idx="10"/>
          </p:nvPr>
        </p:nvSpPr>
        <p:spPr/>
        <p:txBody>
          <a:bodyPr/>
          <a:lstStyle/>
          <a:p>
            <a:pPr>
              <a:defRPr/>
            </a:pPr>
            <a:r>
              <a:rPr lang="en-US" smtClean="0"/>
              <a:t>NTTC Training – TY2020</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905000" y="2863133"/>
            <a:ext cx="8812193" cy="1404067"/>
          </a:xfrm>
          <a:prstGeom prst="rect">
            <a:avLst/>
          </a:prstGeom>
        </p:spPr>
      </p:pic>
      <p:sp>
        <p:nvSpPr>
          <p:cNvPr id="9" name="Footer Placeholder 8"/>
          <p:cNvSpPr>
            <a:spLocks noGrp="1"/>
          </p:cNvSpPr>
          <p:nvPr>
            <p:ph type="ftr" sz="quarter" idx="10"/>
          </p:nvPr>
        </p:nvSpPr>
        <p:spPr/>
        <p:txBody>
          <a:bodyPr/>
          <a:lstStyle/>
          <a:p>
            <a:r>
              <a:rPr lang="en-US" smtClean="0"/>
              <a:t>NTTC Training – TY2020</a:t>
            </a:r>
            <a:endParaRPr lang="en-US" dirty="0"/>
          </a:p>
        </p:txBody>
      </p:sp>
      <p:sp>
        <p:nvSpPr>
          <p:cNvPr id="3" name="Slide Number Placeholder 2"/>
          <p:cNvSpPr>
            <a:spLocks noGrp="1"/>
          </p:cNvSpPr>
          <p:nvPr>
            <p:ph type="sldNum" sz="quarter" idx="11"/>
          </p:nvPr>
        </p:nvSpPr>
        <p:spPr/>
        <p:txBody>
          <a:bodyPr/>
          <a:lstStyle/>
          <a:p>
            <a:fld id="{1DA692B1-EC55-4023-9554-854A401B5E78}" type="slidenum">
              <a:rPr lang="en-US" altLang="en-US" smtClean="0"/>
              <a:pPr/>
              <a:t>60</a:t>
            </a:fld>
            <a:endParaRPr lang="en-US" altLang="en-US" dirty="0"/>
          </a:p>
        </p:txBody>
      </p:sp>
      <p:sp>
        <p:nvSpPr>
          <p:cNvPr id="4" name="Content Placeholder 3"/>
          <p:cNvSpPr>
            <a:spLocks noGrp="1"/>
          </p:cNvSpPr>
          <p:nvPr>
            <p:ph sz="quarter" idx="12"/>
          </p:nvPr>
        </p:nvSpPr>
        <p:spPr/>
        <p:txBody>
          <a:bodyPr/>
          <a:lstStyle/>
          <a:p>
            <a:r>
              <a:rPr lang="en-US" dirty="0" smtClean="0"/>
              <a:t>Part II, line 2, Intake Booklet handed to the quality reviewer:</a:t>
            </a:r>
          </a:p>
          <a:p>
            <a:endParaRPr lang="en-US" sz="5300" dirty="0" smtClean="0"/>
          </a:p>
          <a:p>
            <a:r>
              <a:rPr lang="en-US" dirty="0" smtClean="0"/>
              <a:t>Intake Booklet after the quality reviewer’s interview:</a:t>
            </a:r>
          </a:p>
          <a:p>
            <a:endParaRPr lang="en-US" dirty="0"/>
          </a:p>
        </p:txBody>
      </p:sp>
      <p:sp>
        <p:nvSpPr>
          <p:cNvPr id="5" name="Title 4"/>
          <p:cNvSpPr>
            <a:spLocks noGrp="1"/>
          </p:cNvSpPr>
          <p:nvPr>
            <p:ph type="title"/>
          </p:nvPr>
        </p:nvSpPr>
        <p:spPr/>
        <p:txBody>
          <a:bodyPr/>
          <a:lstStyle/>
          <a:p>
            <a:r>
              <a:rPr lang="en-US" smtClean="0"/>
              <a:t>Case 7 – Taxpayer did not read fine print</a:t>
            </a:r>
            <a:endParaRPr lang="en-US" dirty="0"/>
          </a:p>
        </p:txBody>
      </p:sp>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t="6054"/>
          <a:stretch/>
        </p:blipFill>
        <p:spPr>
          <a:xfrm>
            <a:off x="1905000" y="4684895"/>
            <a:ext cx="8962586" cy="1182505"/>
          </a:xfrm>
          <a:prstGeom prst="rect">
            <a:avLst/>
          </a:prstGeom>
        </p:spPr>
      </p:pic>
      <p:sp>
        <p:nvSpPr>
          <p:cNvPr id="10" name="Rectangle 9"/>
          <p:cNvSpPr/>
          <p:nvPr/>
        </p:nvSpPr>
        <p:spPr>
          <a:xfrm>
            <a:off x="7315200" y="3565166"/>
            <a:ext cx="2133600" cy="298647"/>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FF0000"/>
              </a:solidFill>
            </a:endParaRPr>
          </a:p>
        </p:txBody>
      </p:sp>
      <p:cxnSp>
        <p:nvCxnSpPr>
          <p:cNvPr id="12" name="Straight Arrow Connector 11"/>
          <p:cNvCxnSpPr/>
          <p:nvPr/>
        </p:nvCxnSpPr>
        <p:spPr>
          <a:xfrm>
            <a:off x="3886200" y="3254797"/>
            <a:ext cx="3113760" cy="459693"/>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752600" y="3080594"/>
            <a:ext cx="2133600" cy="34840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FF0000"/>
              </a:solidFill>
            </a:endParaRPr>
          </a:p>
        </p:txBody>
      </p:sp>
    </p:spTree>
    <p:extLst>
      <p:ext uri="{BB962C8B-B14F-4D97-AF65-F5344CB8AC3E}">
        <p14:creationId xmlns:p14="http://schemas.microsoft.com/office/powerpoint/2010/main" val="34694502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s-picture-for-powerpoint-26.jpg"/>
          <p:cNvPicPr>
            <a:picLocks noChangeAspect="1"/>
          </p:cNvPicPr>
          <p:nvPr/>
        </p:nvPicPr>
        <p:blipFill>
          <a:blip r:embed="rId3"/>
          <a:stretch>
            <a:fillRect/>
          </a:stretch>
        </p:blipFill>
        <p:spPr>
          <a:xfrm>
            <a:off x="990600" y="1371600"/>
            <a:ext cx="5029200" cy="5029200"/>
          </a:xfrm>
          <a:prstGeom prst="rect">
            <a:avLst/>
          </a:prstGeom>
        </p:spPr>
      </p:pic>
      <p:sp>
        <p:nvSpPr>
          <p:cNvPr id="3" name="Slide Number Placeholder 2"/>
          <p:cNvSpPr>
            <a:spLocks noGrp="1"/>
          </p:cNvSpPr>
          <p:nvPr>
            <p:ph type="sldNum" sz="quarter" idx="11"/>
          </p:nvPr>
        </p:nvSpPr>
        <p:spPr/>
        <p:txBody>
          <a:bodyPr/>
          <a:lstStyle/>
          <a:p>
            <a:fld id="{1DA692B1-EC55-4023-9554-854A401B5E78}" type="slidenum">
              <a:rPr lang="en-US" altLang="en-US" smtClean="0"/>
              <a:pPr/>
              <a:t>61</a:t>
            </a:fld>
            <a:endParaRPr lang="en-US" altLang="en-US" dirty="0"/>
          </a:p>
        </p:txBody>
      </p:sp>
      <p:sp>
        <p:nvSpPr>
          <p:cNvPr id="31749" name="Content Placeholder 2"/>
          <p:cNvSpPr>
            <a:spLocks noGrp="1"/>
          </p:cNvSpPr>
          <p:nvPr>
            <p:ph sz="quarter" idx="12"/>
          </p:nvPr>
        </p:nvSpPr>
        <p:spPr/>
        <p:txBody>
          <a:bodyPr/>
          <a:lstStyle/>
          <a:p>
            <a:pPr marL="0" indent="0">
              <a:buNone/>
            </a:pPr>
            <a:endParaRPr lang="en-US" altLang="en-US" sz="4800" b="1" dirty="0"/>
          </a:p>
          <a:p>
            <a:pPr marL="0" indent="0">
              <a:buNone/>
            </a:pPr>
            <a:r>
              <a:rPr lang="en-US" altLang="en-US" sz="4800" b="1" dirty="0" smtClean="0"/>
              <a:t> 									Questions</a:t>
            </a:r>
            <a:r>
              <a:rPr lang="en-US" altLang="en-US" sz="4800" b="1" dirty="0"/>
              <a:t>?</a:t>
            </a:r>
            <a:r>
              <a:rPr lang="en-US" altLang="en-US" b="1" dirty="0"/>
              <a:t>	</a:t>
            </a:r>
          </a:p>
        </p:txBody>
      </p:sp>
      <p:sp>
        <p:nvSpPr>
          <p:cNvPr id="31746" name="Title 2"/>
          <p:cNvSpPr>
            <a:spLocks noGrp="1"/>
          </p:cNvSpPr>
          <p:nvPr>
            <p:ph type="title"/>
          </p:nvPr>
        </p:nvSpPr>
        <p:spPr/>
        <p:txBody>
          <a:bodyPr/>
          <a:lstStyle/>
          <a:p>
            <a:r>
              <a:rPr lang="en-US" altLang="en-US"/>
              <a:t>Quality Review</a:t>
            </a:r>
            <a:endParaRPr lang="en-US" altLang="en-US" dirty="0"/>
          </a:p>
        </p:txBody>
      </p:sp>
      <p:sp>
        <p:nvSpPr>
          <p:cNvPr id="7" name="Content Placeholder 2"/>
          <p:cNvSpPr txBox="1">
            <a:spLocks/>
          </p:cNvSpPr>
          <p:nvPr/>
        </p:nvSpPr>
        <p:spPr bwMode="auto">
          <a:xfrm>
            <a:off x="7010400" y="4114800"/>
            <a:ext cx="365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4488" indent="-344488" algn="l" rtl="0" eaLnBrk="0" fontAlgn="base" hangingPunct="0">
              <a:lnSpc>
                <a:spcPct val="100000"/>
              </a:lnSpc>
              <a:spcBef>
                <a:spcPts val="1000"/>
              </a:spcBef>
              <a:spcAft>
                <a:spcPct val="0"/>
              </a:spcAft>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858838" indent="-288925" algn="l" rtl="0" eaLnBrk="0" fontAlgn="base" hangingPunct="0">
              <a:lnSpc>
                <a:spcPct val="100000"/>
              </a:lnSpc>
              <a:spcBef>
                <a:spcPts val="500"/>
              </a:spcBef>
              <a:spcAft>
                <a:spcPct val="0"/>
              </a:spcAft>
              <a:buClr>
                <a:srgbClr val="984807"/>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316038" indent="-228600" algn="l" rtl="0" eaLnBrk="0" fontAlgn="base" hangingPunct="0">
              <a:lnSpc>
                <a:spcPct val="100000"/>
              </a:lnSpc>
              <a:spcBef>
                <a:spcPts val="500"/>
              </a:spcBef>
              <a:spcAft>
                <a:spcPct val="0"/>
              </a:spcAft>
              <a:buClr>
                <a:srgbClr val="215968"/>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100000"/>
              </a:lnSpc>
              <a:spcBef>
                <a:spcPts val="500"/>
              </a:spcBef>
              <a:spcAft>
                <a:spcPct val="0"/>
              </a:spcAft>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100000"/>
              </a:lnSpc>
              <a:spcBef>
                <a:spcPts val="500"/>
              </a:spcBef>
              <a:spcAft>
                <a:spcPct val="0"/>
              </a:spcAft>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 indent="0" eaLnBrk="1" hangingPunct="1">
              <a:buNone/>
            </a:pPr>
            <a:r>
              <a:rPr lang="en-US" altLang="en-US" sz="4800" dirty="0" smtClean="0"/>
              <a:t>Comments</a:t>
            </a:r>
            <a:r>
              <a:rPr lang="en-US" altLang="en-US" sz="4800" dirty="0"/>
              <a:t>…</a:t>
            </a:r>
          </a:p>
        </p:txBody>
      </p:sp>
      <p:sp>
        <p:nvSpPr>
          <p:cNvPr id="4" name="Footer Placeholder 3"/>
          <p:cNvSpPr>
            <a:spLocks noGrp="1"/>
          </p:cNvSpPr>
          <p:nvPr>
            <p:ph type="ftr" sz="quarter" idx="10"/>
          </p:nvPr>
        </p:nvSpPr>
        <p:spPr/>
        <p:txBody>
          <a:bodyPr/>
          <a:lstStyle/>
          <a:p>
            <a:pPr>
              <a:defRPr/>
            </a:pPr>
            <a:r>
              <a:rPr lang="en-US" smtClean="0"/>
              <a:t>NTTC Training – TY2020</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7</a:t>
            </a:fld>
            <a:endParaRPr lang="en-US" altLang="en-US" dirty="0"/>
          </a:p>
        </p:txBody>
      </p:sp>
      <p:sp>
        <p:nvSpPr>
          <p:cNvPr id="15363" name="Content Placeholder 2"/>
          <p:cNvSpPr>
            <a:spLocks noGrp="1"/>
          </p:cNvSpPr>
          <p:nvPr>
            <p:ph sz="quarter" idx="12"/>
          </p:nvPr>
        </p:nvSpPr>
        <p:spPr/>
        <p:txBody>
          <a:bodyPr/>
          <a:lstStyle/>
          <a:p>
            <a:r>
              <a:rPr lang="en-US" altLang="en-US" dirty="0"/>
              <a:t>While methodology may differ site-to-site, these rules apply to all:</a:t>
            </a:r>
          </a:p>
          <a:p>
            <a:pPr lvl="1"/>
            <a:r>
              <a:rPr lang="en-US" altLang="en-US" b="1" dirty="0">
                <a:solidFill>
                  <a:srgbClr val="0033CC"/>
                </a:solidFill>
              </a:rPr>
              <a:t>ALL</a:t>
            </a:r>
            <a:r>
              <a:rPr lang="en-US" altLang="en-US" dirty="0"/>
              <a:t> returns must receive a quality review by </a:t>
            </a:r>
            <a:r>
              <a:rPr lang="en-US" altLang="en-US" dirty="0" smtClean="0"/>
              <a:t>second, </a:t>
            </a:r>
            <a:r>
              <a:rPr lang="en-US" altLang="en-US" b="1" dirty="0" smtClean="0"/>
              <a:t>independent</a:t>
            </a:r>
            <a:r>
              <a:rPr lang="en-US" altLang="en-US" dirty="0" smtClean="0"/>
              <a:t> certified </a:t>
            </a:r>
            <a:r>
              <a:rPr lang="en-US" altLang="en-US" dirty="0"/>
              <a:t>Counselor</a:t>
            </a:r>
          </a:p>
          <a:p>
            <a:pPr lvl="1"/>
            <a:r>
              <a:rPr lang="en-US" altLang="en-US" dirty="0"/>
              <a:t>Quality review must be completed with taxpayer(s) present</a:t>
            </a:r>
          </a:p>
          <a:p>
            <a:pPr lvl="1"/>
            <a:r>
              <a:rPr lang="en-US" altLang="en-US" dirty="0"/>
              <a:t>Quality review takes place </a:t>
            </a:r>
            <a:r>
              <a:rPr lang="en-US" altLang="en-US" b="1" dirty="0">
                <a:solidFill>
                  <a:srgbClr val="000000"/>
                </a:solidFill>
              </a:rPr>
              <a:t>after</a:t>
            </a:r>
            <a:r>
              <a:rPr lang="en-US" altLang="en-US" dirty="0"/>
              <a:t> return is prepared,</a:t>
            </a:r>
            <a:r>
              <a:rPr lang="en-US" altLang="en-US" dirty="0" smtClean="0"/>
              <a:t> </a:t>
            </a:r>
            <a:r>
              <a:rPr lang="en-US" altLang="en-US" b="1" dirty="0" smtClean="0"/>
              <a:t>before</a:t>
            </a:r>
            <a:r>
              <a:rPr lang="en-US" altLang="en-US" dirty="0" smtClean="0"/>
              <a:t> return is printed, and </a:t>
            </a:r>
            <a:r>
              <a:rPr lang="en-US" altLang="en-US" b="1" dirty="0">
                <a:solidFill>
                  <a:srgbClr val="000000"/>
                </a:solidFill>
              </a:rPr>
              <a:t>before</a:t>
            </a:r>
            <a:r>
              <a:rPr lang="en-US" altLang="en-US" dirty="0"/>
              <a:t> taxpayer signs return</a:t>
            </a:r>
          </a:p>
        </p:txBody>
      </p:sp>
      <p:sp>
        <p:nvSpPr>
          <p:cNvPr id="5122" name="Title 1"/>
          <p:cNvSpPr>
            <a:spLocks noGrp="1"/>
          </p:cNvSpPr>
          <p:nvPr>
            <p:ph type="title"/>
          </p:nvPr>
        </p:nvSpPr>
        <p:spPr/>
        <p:txBody>
          <a:bodyPr/>
          <a:lstStyle/>
          <a:p>
            <a:r>
              <a:rPr lang="en-US" altLang="en-US" dirty="0"/>
              <a:t>Requirements	</a:t>
            </a:r>
          </a:p>
        </p:txBody>
      </p:sp>
      <p:sp>
        <p:nvSpPr>
          <p:cNvPr id="4" name="Footer Placeholder 3"/>
          <p:cNvSpPr>
            <a:spLocks noGrp="1"/>
          </p:cNvSpPr>
          <p:nvPr>
            <p:ph type="ftr" sz="quarter" idx="10"/>
          </p:nvPr>
        </p:nvSpPr>
        <p:spPr/>
        <p:txBody>
          <a:bodyPr/>
          <a:lstStyle/>
          <a:p>
            <a:pPr>
              <a:defRPr/>
            </a:pPr>
            <a:r>
              <a:rPr lang="en-US" smtClean="0"/>
              <a:t>NTTC Training – TY2020</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8</a:t>
            </a:fld>
            <a:endParaRPr lang="en-US" altLang="en-US" dirty="0"/>
          </a:p>
        </p:txBody>
      </p:sp>
      <p:sp>
        <p:nvSpPr>
          <p:cNvPr id="17411" name="Content Placeholder 2"/>
          <p:cNvSpPr>
            <a:spLocks noGrp="1"/>
          </p:cNvSpPr>
          <p:nvPr>
            <p:ph sz="quarter" idx="12"/>
          </p:nvPr>
        </p:nvSpPr>
        <p:spPr/>
        <p:txBody>
          <a:bodyPr>
            <a:normAutofit/>
          </a:bodyPr>
          <a:lstStyle/>
          <a:p>
            <a:r>
              <a:rPr lang="en-US" altLang="en-US" dirty="0"/>
              <a:t>Designated reviewer – Best </a:t>
            </a:r>
            <a:r>
              <a:rPr lang="en-US" altLang="en-US" dirty="0" smtClean="0"/>
              <a:t>Practice</a:t>
            </a:r>
          </a:p>
          <a:p>
            <a:pPr lvl="1"/>
            <a:r>
              <a:rPr lang="en-US" altLang="en-US" dirty="0"/>
              <a:t>More experienced </a:t>
            </a:r>
            <a:r>
              <a:rPr lang="en-US" altLang="en-US" dirty="0" smtClean="0"/>
              <a:t>Counselor</a:t>
            </a:r>
            <a:endParaRPr lang="en-US" altLang="en-US" dirty="0"/>
          </a:p>
          <a:p>
            <a:pPr lvl="1"/>
            <a:r>
              <a:rPr lang="en-US" altLang="en-US" dirty="0"/>
              <a:t>Able to resolve more complicated tax issues </a:t>
            </a:r>
            <a:endParaRPr lang="en-US" altLang="en-US" dirty="0" smtClean="0"/>
          </a:p>
          <a:p>
            <a:r>
              <a:rPr lang="en-US" altLang="en-US" dirty="0" smtClean="0"/>
              <a:t>Peer </a:t>
            </a:r>
            <a:r>
              <a:rPr lang="en-US" altLang="en-US" dirty="0"/>
              <a:t>review </a:t>
            </a:r>
            <a:r>
              <a:rPr lang="en-US" altLang="en-US" dirty="0" smtClean="0"/>
              <a:t>– Any second, independent Counselor review</a:t>
            </a:r>
            <a:endParaRPr lang="en-US" altLang="en-US" dirty="0"/>
          </a:p>
          <a:p>
            <a:r>
              <a:rPr lang="en-US" altLang="en-US" dirty="0"/>
              <a:t>Self-review – </a:t>
            </a:r>
            <a:r>
              <a:rPr lang="en-US" altLang="en-US" b="1" dirty="0">
                <a:solidFill>
                  <a:srgbClr val="000000"/>
                </a:solidFill>
              </a:rPr>
              <a:t>never acceptable</a:t>
            </a:r>
          </a:p>
          <a:p>
            <a:endParaRPr lang="en-US" altLang="en-US" dirty="0"/>
          </a:p>
        </p:txBody>
      </p:sp>
      <p:sp>
        <p:nvSpPr>
          <p:cNvPr id="6146" name="Title 1"/>
          <p:cNvSpPr>
            <a:spLocks noGrp="1"/>
          </p:cNvSpPr>
          <p:nvPr>
            <p:ph type="title"/>
          </p:nvPr>
        </p:nvSpPr>
        <p:spPr/>
        <p:txBody>
          <a:bodyPr/>
          <a:lstStyle/>
          <a:p>
            <a:r>
              <a:rPr lang="en-US" altLang="en-US" dirty="0"/>
              <a:t>Quality Review Methods</a:t>
            </a:r>
          </a:p>
        </p:txBody>
      </p:sp>
      <p:sp>
        <p:nvSpPr>
          <p:cNvPr id="4" name="Footer Placeholder 3"/>
          <p:cNvSpPr>
            <a:spLocks noGrp="1"/>
          </p:cNvSpPr>
          <p:nvPr>
            <p:ph type="ftr" sz="quarter" idx="10"/>
          </p:nvPr>
        </p:nvSpPr>
        <p:spPr/>
        <p:txBody>
          <a:bodyPr/>
          <a:lstStyle/>
          <a:p>
            <a:pPr>
              <a:defRPr/>
            </a:pPr>
            <a:r>
              <a:rPr lang="en-US" smtClean="0"/>
              <a:t>NTTC Training – TY2020</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A692B1-EC55-4023-9554-854A401B5E78}" type="slidenum">
              <a:rPr lang="en-US" altLang="en-US" smtClean="0"/>
              <a:pPr/>
              <a:t>9</a:t>
            </a:fld>
            <a:endParaRPr lang="en-US" altLang="en-US" dirty="0"/>
          </a:p>
        </p:txBody>
      </p:sp>
      <p:sp>
        <p:nvSpPr>
          <p:cNvPr id="4" name="Content Placeholder 3"/>
          <p:cNvSpPr>
            <a:spLocks noGrp="1"/>
          </p:cNvSpPr>
          <p:nvPr>
            <p:ph sz="quarter" idx="12"/>
          </p:nvPr>
        </p:nvSpPr>
        <p:spPr/>
        <p:txBody>
          <a:bodyPr>
            <a:normAutofit/>
          </a:bodyPr>
          <a:lstStyle/>
          <a:p>
            <a:r>
              <a:rPr lang="en-US" altLang="en-US" dirty="0"/>
              <a:t>Prevent IRS notices/contacts</a:t>
            </a:r>
          </a:p>
          <a:p>
            <a:r>
              <a:rPr lang="en-US" altLang="en-US" dirty="0"/>
              <a:t>Calculation of correct tax, avoiding paying money back with interest and penalty</a:t>
            </a:r>
          </a:p>
          <a:p>
            <a:r>
              <a:rPr lang="en-US" altLang="en-US" dirty="0"/>
              <a:t>Receives all credits and deductions they are entitled to</a:t>
            </a:r>
          </a:p>
          <a:p>
            <a:r>
              <a:rPr lang="en-US" altLang="en-US" dirty="0"/>
              <a:t>Increase confidence in Tax-Aide service</a:t>
            </a:r>
          </a:p>
          <a:p>
            <a:endParaRPr lang="en-US" dirty="0"/>
          </a:p>
        </p:txBody>
      </p:sp>
      <p:sp>
        <p:nvSpPr>
          <p:cNvPr id="5" name="Title 4"/>
          <p:cNvSpPr>
            <a:spLocks noGrp="1"/>
          </p:cNvSpPr>
          <p:nvPr>
            <p:ph type="title"/>
          </p:nvPr>
        </p:nvSpPr>
        <p:spPr/>
        <p:txBody>
          <a:bodyPr/>
          <a:lstStyle/>
          <a:p>
            <a:r>
              <a:rPr lang="en-US" dirty="0"/>
              <a:t>Benefits for the Taxpayer</a:t>
            </a:r>
          </a:p>
        </p:txBody>
      </p:sp>
      <p:sp>
        <p:nvSpPr>
          <p:cNvPr id="6" name="Footer Placeholder 5"/>
          <p:cNvSpPr>
            <a:spLocks noGrp="1"/>
          </p:cNvSpPr>
          <p:nvPr>
            <p:ph type="ftr" sz="quarter" idx="10"/>
          </p:nvPr>
        </p:nvSpPr>
        <p:spPr/>
        <p:txBody>
          <a:bodyPr/>
          <a:lstStyle/>
          <a:p>
            <a:pPr>
              <a:defRPr/>
            </a:pPr>
            <a:r>
              <a:rPr lang="en-US" smtClean="0"/>
              <a:t>NTTC Training – TY2020</a:t>
            </a:r>
            <a:endParaRPr lang="en-US" dirty="0"/>
          </a:p>
        </p:txBody>
      </p:sp>
    </p:spTree>
    <p:extLst>
      <p:ext uri="{BB962C8B-B14F-4D97-AF65-F5344CB8AC3E}">
        <p14:creationId xmlns:p14="http://schemas.microsoft.com/office/powerpoint/2010/main" val="4284798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8 Temp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9EC42302-1C76-456C-AA3A-B873C1C81271}" vid="{8200FA71-478A-4AA6-9D02-1D1F7039DF9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Templet.thmx</Template>
  <TotalTime>0</TotalTime>
  <Words>3684</Words>
  <Application>Microsoft Office PowerPoint</Application>
  <PresentationFormat>Widescreen</PresentationFormat>
  <Paragraphs>523</Paragraphs>
  <Slides>61</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Verdana</vt:lpstr>
      <vt:lpstr>Wingdings</vt:lpstr>
      <vt:lpstr>2018 Templet</vt:lpstr>
      <vt:lpstr>Quality Review of Tax Return </vt:lpstr>
      <vt:lpstr>Lesson Topics</vt:lpstr>
      <vt:lpstr>Learning Objectives</vt:lpstr>
      <vt:lpstr>Principles of Quality Review</vt:lpstr>
      <vt:lpstr>QR = Accuracy – It’s a Fact</vt:lpstr>
      <vt:lpstr>Quality Review</vt:lpstr>
      <vt:lpstr>Requirements </vt:lpstr>
      <vt:lpstr>Quality Review Methods</vt:lpstr>
      <vt:lpstr>Benefits for the Taxpayer</vt:lpstr>
      <vt:lpstr>Consequences of a Poor Quality Review</vt:lpstr>
      <vt:lpstr>Benefits for the Counselor</vt:lpstr>
      <vt:lpstr>Benefits for the Site</vt:lpstr>
      <vt:lpstr>Quality Review Resources</vt:lpstr>
      <vt:lpstr>Quality Review Process</vt:lpstr>
      <vt:lpstr>Keys to an Accurate Quality Review</vt:lpstr>
      <vt:lpstr>Involve Taxpayer </vt:lpstr>
      <vt:lpstr>Review Intake Booklet</vt:lpstr>
      <vt:lpstr>Review Intake Booklet</vt:lpstr>
      <vt:lpstr>Review Intake Booklet</vt:lpstr>
      <vt:lpstr>Review Intake Booklet</vt:lpstr>
      <vt:lpstr>Review Intake Booklet</vt:lpstr>
      <vt:lpstr>Notes</vt:lpstr>
      <vt:lpstr>Bottom Line</vt:lpstr>
      <vt:lpstr>Conducting a Quality Review</vt:lpstr>
      <vt:lpstr>Conducting a Quality Review</vt:lpstr>
      <vt:lpstr>Conducting a Quality Review</vt:lpstr>
      <vt:lpstr>Quality Review Example</vt:lpstr>
      <vt:lpstr>Quality Review Return PDF</vt:lpstr>
      <vt:lpstr>Personal Information Summary</vt:lpstr>
      <vt:lpstr>Review Intake Booklet</vt:lpstr>
      <vt:lpstr>Listing of Forms </vt:lpstr>
      <vt:lpstr>Verify Unemployment</vt:lpstr>
      <vt:lpstr>Verify W-2 information</vt:lpstr>
      <vt:lpstr>Verify W-2 information</vt:lpstr>
      <vt:lpstr>Review Form 1040</vt:lpstr>
      <vt:lpstr>Page 1 of Form 1040</vt:lpstr>
      <vt:lpstr>Review Schedules (Number will vary by year) </vt:lpstr>
      <vt:lpstr>Review Schedules </vt:lpstr>
      <vt:lpstr>Review Schedules </vt:lpstr>
      <vt:lpstr>Review Schedule A </vt:lpstr>
      <vt:lpstr>Child Care Credit</vt:lpstr>
      <vt:lpstr>Review Schedule EITC</vt:lpstr>
      <vt:lpstr>Review Form 8880</vt:lpstr>
      <vt:lpstr>Compare Current and Prior Year Returns</vt:lpstr>
      <vt:lpstr>2017 Tax Return</vt:lpstr>
      <vt:lpstr>Summary</vt:lpstr>
      <vt:lpstr>QR Saves the Day</vt:lpstr>
      <vt:lpstr>QR Saves the Day</vt:lpstr>
      <vt:lpstr>Case 1 – Just because there is a form………..</vt:lpstr>
      <vt:lpstr>Case 2 – Accepting things at face value………..</vt:lpstr>
      <vt:lpstr>Case 3 – Taxpayers don’t know all the rules</vt:lpstr>
      <vt:lpstr>Case 4 – Why the QR does an interview</vt:lpstr>
      <vt:lpstr>Case 4 – The rest of the story</vt:lpstr>
      <vt:lpstr>Case 5 – It’s not always that simple</vt:lpstr>
      <vt:lpstr>Case 5 – The rest of the story</vt:lpstr>
      <vt:lpstr>Case 5 – The rest of the story (part 2)</vt:lpstr>
      <vt:lpstr>Case 5 – The Updated Intake Booklet</vt:lpstr>
      <vt:lpstr>Case 6 – Leave no question unanswered</vt:lpstr>
      <vt:lpstr>Case 6 – The rest of the story</vt:lpstr>
      <vt:lpstr>Case 7 – Taxpayer did not read fine print</vt:lpstr>
      <vt:lpstr>Quality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2020-11-02T16:25:39Z</dcterms:created>
  <dcterms:modified xsi:type="dcterms:W3CDTF">2020-11-02T16:25:58Z</dcterms:modified>
</cp:coreProperties>
</file>